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74" r:id="rId9"/>
    <p:sldId id="263" r:id="rId10"/>
    <p:sldId id="273" r:id="rId11"/>
    <p:sldId id="264" r:id="rId12"/>
    <p:sldId id="275" r:id="rId13"/>
    <p:sldId id="265" r:id="rId14"/>
    <p:sldId id="266" r:id="rId15"/>
    <p:sldId id="267" r:id="rId16"/>
    <p:sldId id="268" r:id="rId17"/>
    <p:sldId id="269" r:id="rId18"/>
    <p:sldId id="270" r:id="rId19"/>
    <p:sldId id="271"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816" y="-78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fld id="{008F0399-08DC-4F47-ADF6-5C1808ACEC98}" type="datetimeFigureOut">
              <a:rPr lang="en-US" smtClean="0"/>
              <a:t>21-Dec-20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3FC068F7-8B83-4FB8-977C-1366EE84665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08F0399-08DC-4F47-ADF6-5C1808ACEC98}" type="datetimeFigureOut">
              <a:rPr lang="en-US" smtClean="0"/>
              <a:t>21-Dec-20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C068F7-8B83-4FB8-977C-1366EE84665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08F0399-08DC-4F47-ADF6-5C1808ACEC98}" type="datetimeFigureOut">
              <a:rPr lang="en-US" smtClean="0"/>
              <a:t>21-Dec-20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C068F7-8B83-4FB8-977C-1366EE84665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08F0399-08DC-4F47-ADF6-5C1808ACEC98}" type="datetimeFigureOut">
              <a:rPr lang="en-US" smtClean="0"/>
              <a:t>21-Dec-20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C068F7-8B83-4FB8-977C-1366EE84665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008F0399-08DC-4F47-ADF6-5C1808ACEC98}" type="datetimeFigureOut">
              <a:rPr lang="en-US" smtClean="0"/>
              <a:t>21-Dec-20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C068F7-8B83-4FB8-977C-1366EE84665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008F0399-08DC-4F47-ADF6-5C1808ACEC98}" type="datetimeFigureOut">
              <a:rPr lang="en-US" smtClean="0"/>
              <a:t>21-Dec-20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C068F7-8B83-4FB8-977C-1366EE84665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008F0399-08DC-4F47-ADF6-5C1808ACEC98}" type="datetimeFigureOut">
              <a:rPr lang="en-US" smtClean="0"/>
              <a:t>21-Dec-20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C068F7-8B83-4FB8-977C-1366EE84665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a:t>Click to edit Master title style</a:t>
            </a:r>
          </a:p>
        </p:txBody>
      </p:sp>
      <p:sp>
        <p:nvSpPr>
          <p:cNvPr id="3" name="Date Placeholder 2"/>
          <p:cNvSpPr>
            <a:spLocks noGrp="1"/>
          </p:cNvSpPr>
          <p:nvPr>
            <p:ph type="dt" sz="half" idx="10"/>
          </p:nvPr>
        </p:nvSpPr>
        <p:spPr/>
        <p:txBody>
          <a:bodyPr/>
          <a:lstStyle/>
          <a:p>
            <a:fld id="{008F0399-08DC-4F47-ADF6-5C1808ACEC98}" type="datetimeFigureOut">
              <a:rPr lang="en-US" smtClean="0"/>
              <a:t>21-Dec-20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C068F7-8B83-4FB8-977C-1366EE84665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8F0399-08DC-4F47-ADF6-5C1808ACEC98}" type="datetimeFigureOut">
              <a:rPr lang="en-US" smtClean="0"/>
              <a:t>21-Dec-20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C068F7-8B83-4FB8-977C-1366EE84665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008F0399-08DC-4F47-ADF6-5C1808ACEC98}" type="datetimeFigureOut">
              <a:rPr lang="en-US" smtClean="0"/>
              <a:t>21-Dec-20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C068F7-8B83-4FB8-977C-1366EE84665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008F0399-08DC-4F47-ADF6-5C1808ACEC98}" type="datetimeFigureOut">
              <a:rPr lang="en-US" smtClean="0"/>
              <a:t>21-Dec-20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3FC068F7-8B83-4FB8-977C-1366EE84665C}"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a:t>Click to edit Master title style</a:t>
            </a:r>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08F0399-08DC-4F47-ADF6-5C1808ACEC98}" type="datetimeFigureOut">
              <a:rPr lang="en-US" smtClean="0"/>
              <a:t>21-Dec-20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FC068F7-8B83-4FB8-977C-1366EE84665C}"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reativecommons.org/licenses/by-sa/4.0/" TargetMode="External"/><Relationship Id="rId2" Type="http://schemas.openxmlformats.org/officeDocument/2006/relationships/hyperlink" Target="http://3.droppdf.com/files/OYSmc/managerial-accounting-15th-edition.pdf" TargetMode="Externa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google.com/imgres?imgurl=https://image.slidesharecdn.com/chapter05-140915010931-phpapp01/95/chapter-5-cost-behavior-analysis-and-use-14-638.jpg?cb%3D1410743503&amp;imgrefurl=https://www.slideshare.net/duonghoang2709/an-introduction-to-managerial-accountingand-cost-concepts-39083861&amp;docid=ci56GmG265WDFM&amp;tbnid=KzdYRRFz6wuICM:&amp;vet=1&amp;w=638&amp;h=479&amp;source=sh/x/im" TargetMode="External"/><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hyperlink" Target="http://creativecommons.org/licenses/by/4.0"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6176" y="609600"/>
            <a:ext cx="7851648" cy="1828800"/>
          </a:xfrm>
        </p:spPr>
        <p:txBody>
          <a:bodyPr/>
          <a:lstStyle/>
          <a:p>
            <a:r>
              <a:rPr lang="en-US" dirty="0"/>
              <a:t> Cost Concepts</a:t>
            </a:r>
          </a:p>
        </p:txBody>
      </p:sp>
      <p:sp>
        <p:nvSpPr>
          <p:cNvPr id="6" name="Subtitle 2">
            <a:extLst>
              <a:ext uri="{FF2B5EF4-FFF2-40B4-BE49-F238E27FC236}">
                <a16:creationId xmlns:a16="http://schemas.microsoft.com/office/drawing/2014/main" xmlns="" id="{00B25C35-B173-4C8A-8202-377BA137A9FA}"/>
              </a:ext>
            </a:extLst>
          </p:cNvPr>
          <p:cNvSpPr>
            <a:spLocks noGrp="1"/>
          </p:cNvSpPr>
          <p:nvPr/>
        </p:nvSpPr>
        <p:spPr>
          <a:xfrm>
            <a:off x="95250" y="3182409"/>
            <a:ext cx="8235696" cy="1752600"/>
          </a:xfrm>
          <a:prstGeom prst="rect">
            <a:avLst/>
          </a:prstGeom>
        </p:spPr>
        <p:txBody>
          <a:bodyPr vert="horz" lIns="0" rIns="18288">
            <a:normAutofit fontScale="92500" lnSpcReduction="20000"/>
          </a:bodyPr>
          <a:lstStyle>
            <a:lvl1pPr marL="0" marR="45720" indent="0" algn="r" rtl="0" eaLnBrk="1" latinLnBrk="0" hangingPunct="1">
              <a:spcBef>
                <a:spcPct val="20000"/>
              </a:spcBef>
              <a:buClr>
                <a:schemeClr val="accent3"/>
              </a:buClr>
              <a:buSzPct val="95000"/>
              <a:buFont typeface="Wingdings 2"/>
              <a:buNone/>
              <a:defRPr kumimoji="0" sz="2600" kern="1200">
                <a:solidFill>
                  <a:schemeClr val="tx1"/>
                </a:solidFill>
                <a:latin typeface="+mn-lt"/>
                <a:ea typeface="+mn-ea"/>
                <a:cs typeface="+mn-cs"/>
              </a:defRPr>
            </a:lvl1pPr>
            <a:lvl2pPr marL="457200" indent="0" algn="ctr" rtl="0" eaLnBrk="1" latinLnBrk="0" hangingPunct="1">
              <a:spcBef>
                <a:spcPct val="20000"/>
              </a:spcBef>
              <a:buClr>
                <a:schemeClr val="accent1"/>
              </a:buClr>
              <a:buSzPct val="85000"/>
              <a:buFont typeface="Wingdings 2"/>
              <a:buNone/>
              <a:defRPr kumimoji="0" sz="2400" kern="1200">
                <a:solidFill>
                  <a:schemeClr val="tx1"/>
                </a:solidFill>
                <a:latin typeface="+mn-lt"/>
                <a:ea typeface="+mn-ea"/>
                <a:cs typeface="+mn-cs"/>
              </a:defRPr>
            </a:lvl2pPr>
            <a:lvl3pPr marL="914400" indent="0" algn="ctr" rtl="0" eaLnBrk="1" latinLnBrk="0" hangingPunct="1">
              <a:spcBef>
                <a:spcPct val="20000"/>
              </a:spcBef>
              <a:buClr>
                <a:schemeClr val="accent2"/>
              </a:buClr>
              <a:buSzPct val="70000"/>
              <a:buFont typeface="Wingdings 2"/>
              <a:buNone/>
              <a:defRPr kumimoji="0" sz="2100" kern="1200">
                <a:solidFill>
                  <a:schemeClr val="tx1"/>
                </a:solidFill>
                <a:latin typeface="+mn-lt"/>
                <a:ea typeface="+mn-ea"/>
                <a:cs typeface="+mn-cs"/>
              </a:defRPr>
            </a:lvl3pPr>
            <a:lvl4pPr marL="1371600" indent="0" algn="ctr" rtl="0" eaLnBrk="1" latinLnBrk="0" hangingPunct="1">
              <a:spcBef>
                <a:spcPct val="20000"/>
              </a:spcBef>
              <a:buClr>
                <a:schemeClr val="accent3"/>
              </a:buClr>
              <a:buSzPct val="65000"/>
              <a:buFont typeface="Wingdings 2"/>
              <a:buNone/>
              <a:defRPr kumimoji="0" sz="2000" kern="1200">
                <a:solidFill>
                  <a:schemeClr val="tx1"/>
                </a:solidFill>
                <a:latin typeface="+mn-lt"/>
                <a:ea typeface="+mn-ea"/>
                <a:cs typeface="+mn-cs"/>
              </a:defRPr>
            </a:lvl4pPr>
            <a:lvl5pPr marL="1828800" indent="0" algn="ctr" rtl="0" eaLnBrk="1" latinLnBrk="0" hangingPunct="1">
              <a:spcBef>
                <a:spcPct val="20000"/>
              </a:spcBef>
              <a:buClr>
                <a:schemeClr val="accent4"/>
              </a:buClr>
              <a:buSzPct val="65000"/>
              <a:buFont typeface="Wingdings 2"/>
              <a:buNone/>
              <a:defRPr kumimoji="0" sz="2000" kern="1200">
                <a:solidFill>
                  <a:schemeClr val="tx1"/>
                </a:solidFill>
                <a:latin typeface="+mn-lt"/>
                <a:ea typeface="+mn-ea"/>
                <a:cs typeface="+mn-cs"/>
              </a:defRPr>
            </a:lvl5pPr>
            <a:lvl6pPr marL="2286000" indent="0" algn="ctr" rtl="0" eaLnBrk="1" latinLnBrk="0" hangingPunct="1">
              <a:spcBef>
                <a:spcPct val="20000"/>
              </a:spcBef>
              <a:buClr>
                <a:schemeClr val="accent5"/>
              </a:buClr>
              <a:buSzPct val="80000"/>
              <a:buFont typeface="Wingdings 2"/>
              <a:buNone/>
              <a:defRPr kumimoji="0" sz="1800" kern="1200">
                <a:solidFill>
                  <a:schemeClr val="tx1"/>
                </a:solidFill>
                <a:latin typeface="+mn-lt"/>
                <a:ea typeface="+mn-ea"/>
                <a:cs typeface="+mn-cs"/>
              </a:defRPr>
            </a:lvl6pPr>
            <a:lvl7pPr marL="2743200" indent="0" algn="ctr" rtl="0" eaLnBrk="1" latinLnBrk="0" hangingPunct="1">
              <a:spcBef>
                <a:spcPct val="20000"/>
              </a:spcBef>
              <a:buClr>
                <a:schemeClr val="accent6"/>
              </a:buClr>
              <a:buSzPct val="80000"/>
              <a:buFont typeface="Wingdings 2"/>
              <a:buNone/>
              <a:defRPr kumimoji="0" sz="1600" kern="1200" baseline="0">
                <a:solidFill>
                  <a:schemeClr val="tx1"/>
                </a:solidFill>
                <a:latin typeface="+mn-lt"/>
                <a:ea typeface="+mn-ea"/>
                <a:cs typeface="+mn-cs"/>
              </a:defRPr>
            </a:lvl7pPr>
            <a:lvl8pPr marL="3200400" indent="0" algn="ctr" rtl="0" eaLnBrk="1" latinLnBrk="0" hangingPunct="1">
              <a:spcBef>
                <a:spcPct val="20000"/>
              </a:spcBef>
              <a:buClr>
                <a:schemeClr val="tx2"/>
              </a:buClr>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gn="r"/>
            <a:r>
              <a:rPr lang="en-US" b="1" dirty="0"/>
              <a:t>Reference: </a:t>
            </a:r>
            <a:r>
              <a:rPr lang="en-US" dirty="0"/>
              <a:t>Brewer, P. C., Garrison, R. H., &amp; Noreen, E. W. (2015). M</a:t>
            </a:r>
            <a:r>
              <a:rPr lang="en-US" i="1" dirty="0"/>
              <a:t>anagerial accounting</a:t>
            </a:r>
            <a:r>
              <a:rPr lang="en-US" dirty="0"/>
              <a:t>. McGraw-Hill Education.</a:t>
            </a:r>
          </a:p>
          <a:p>
            <a:pPr algn="r"/>
            <a:endParaRPr lang="en-US" dirty="0"/>
          </a:p>
          <a:p>
            <a:pPr algn="r"/>
            <a:r>
              <a:rPr lang="en-US" dirty="0"/>
              <a:t>Source URL: </a:t>
            </a:r>
            <a:r>
              <a:rPr lang="en-US" dirty="0">
                <a:hlinkClick r:id="rId2"/>
              </a:rPr>
              <a:t>http://3.droppdf.com/files/OYSmc/managerial-accounting-15th-edition.pdf</a:t>
            </a:r>
            <a:endParaRPr lang="en-US" dirty="0"/>
          </a:p>
          <a:p>
            <a:endParaRPr lang="en-US" dirty="0"/>
          </a:p>
        </p:txBody>
      </p:sp>
      <p:grpSp>
        <p:nvGrpSpPr>
          <p:cNvPr id="7" name="Group 6">
            <a:extLst>
              <a:ext uri="{FF2B5EF4-FFF2-40B4-BE49-F238E27FC236}">
                <a16:creationId xmlns:a16="http://schemas.microsoft.com/office/drawing/2014/main" xmlns="" id="{B67F8464-507F-49CC-8AFB-775CDB49297F}"/>
              </a:ext>
            </a:extLst>
          </p:cNvPr>
          <p:cNvGrpSpPr/>
          <p:nvPr/>
        </p:nvGrpSpPr>
        <p:grpSpPr>
          <a:xfrm>
            <a:off x="57150" y="5657671"/>
            <a:ext cx="9029700" cy="1200329"/>
            <a:chOff x="114300" y="5703798"/>
            <a:chExt cx="9029700" cy="1200329"/>
          </a:xfrm>
        </p:grpSpPr>
        <p:sp>
          <p:nvSpPr>
            <p:cNvPr id="8" name="Rectangle 7">
              <a:extLst>
                <a:ext uri="{FF2B5EF4-FFF2-40B4-BE49-F238E27FC236}">
                  <a16:creationId xmlns:a16="http://schemas.microsoft.com/office/drawing/2014/main" xmlns="" id="{4ABEC29A-C727-46DD-A883-E600B0F5419C}"/>
                </a:ext>
              </a:extLst>
            </p:cNvPr>
            <p:cNvSpPr>
              <a:spLocks noChangeArrowheads="1"/>
            </p:cNvSpPr>
            <p:nvPr/>
          </p:nvSpPr>
          <p:spPr bwMode="auto">
            <a:xfrm>
              <a:off x="1066800" y="5703798"/>
              <a:ext cx="8077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Activity-Based Costing: A Tool to Aid Decision Making by S.M. Shafiul </a:t>
              </a:r>
              <a:r>
                <a:rPr kumimoji="0" lang="en-US" altLang="en-US" sz="1800" b="0" i="0" u="none" strike="noStrike" cap="none" normalizeH="0" baseline="0" dirty="0" err="1">
                  <a:ln>
                    <a:noFill/>
                  </a:ln>
                  <a:solidFill>
                    <a:schemeClr val="tx1"/>
                  </a:solidFill>
                  <a:effectLst/>
                  <a:latin typeface="Arial" panose="020B0604020202020204" pitchFamily="34" charset="0"/>
                </a:rPr>
                <a:t>Alam</a:t>
              </a:r>
              <a:r>
                <a:rPr kumimoji="0" lang="en-US" altLang="en-US" sz="1800" b="0" i="0" u="none" strike="noStrike" cap="none" normalizeH="0" baseline="0" dirty="0">
                  <a:ln>
                    <a:noFill/>
                  </a:ln>
                  <a:solidFill>
                    <a:schemeClr val="tx1"/>
                  </a:solidFill>
                  <a:effectLst/>
                  <a:latin typeface="Arial" panose="020B0604020202020204" pitchFamily="34" charset="0"/>
                </a:rPr>
                <a:t> is licensed under a </a:t>
              </a:r>
              <a:r>
                <a:rPr kumimoji="0" lang="en-US" altLang="en-US" sz="1800" b="0" i="0" u="none" strike="noStrike" cap="none" normalizeH="0" baseline="0" dirty="0">
                  <a:ln>
                    <a:noFill/>
                  </a:ln>
                  <a:solidFill>
                    <a:schemeClr val="tx1"/>
                  </a:solidFill>
                  <a:effectLst/>
                  <a:latin typeface="Arial" panose="020B0604020202020204" pitchFamily="34" charset="0"/>
                  <a:hlinkClick r:id="rId3"/>
                </a:rPr>
                <a:t>Creative Commons Attribution-</a:t>
              </a:r>
              <a:r>
                <a:rPr kumimoji="0" lang="en-US" altLang="en-US" sz="1800" b="0" i="0" u="none" strike="noStrike" cap="none" normalizeH="0" baseline="0" dirty="0" err="1">
                  <a:ln>
                    <a:noFill/>
                  </a:ln>
                  <a:solidFill>
                    <a:schemeClr val="tx1"/>
                  </a:solidFill>
                  <a:effectLst/>
                  <a:latin typeface="Arial" panose="020B0604020202020204" pitchFamily="34" charset="0"/>
                  <a:hlinkClick r:id="rId3"/>
                </a:rPr>
                <a:t>ShareAlike</a:t>
              </a:r>
              <a:r>
                <a:rPr kumimoji="0" lang="en-US" altLang="en-US" sz="1800" b="0" i="0" u="none" strike="noStrike" cap="none" normalizeH="0" baseline="0" dirty="0">
                  <a:ln>
                    <a:noFill/>
                  </a:ln>
                  <a:solidFill>
                    <a:schemeClr val="tx1"/>
                  </a:solidFill>
                  <a:effectLst/>
                  <a:latin typeface="Arial" panose="020B0604020202020204" pitchFamily="34" charset="0"/>
                  <a:hlinkClick r:id="rId3"/>
                </a:rPr>
                <a:t> 4.0 International License</a:t>
              </a: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pic>
          <p:nvPicPr>
            <p:cNvPr id="9" name="Picture 8" descr="Creative Commons License">
              <a:hlinkClick r:id="rId3"/>
              <a:extLst>
                <a:ext uri="{FF2B5EF4-FFF2-40B4-BE49-F238E27FC236}">
                  <a16:creationId xmlns:a16="http://schemas.microsoft.com/office/drawing/2014/main" xmlns="" id="{A5947339-BE91-4F10-98D8-7A89A1017D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 y="6279609"/>
              <a:ext cx="838200" cy="29527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8276922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819" t="27841" r="9375" b="11175"/>
          <a:stretch/>
        </p:blipFill>
        <p:spPr bwMode="auto">
          <a:xfrm>
            <a:off x="665018" y="2036618"/>
            <a:ext cx="8174182" cy="4461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a:extLst>
              <a:ext uri="{FF2B5EF4-FFF2-40B4-BE49-F238E27FC236}">
                <a16:creationId xmlns:a16="http://schemas.microsoft.com/office/drawing/2014/main" xmlns="" id="{63BB9734-8B68-400A-A663-321EAA3E2485}"/>
              </a:ext>
            </a:extLst>
          </p:cNvPr>
          <p:cNvSpPr>
            <a:spLocks noGrp="1"/>
          </p:cNvSpPr>
          <p:nvPr>
            <p:ph type="title"/>
          </p:nvPr>
        </p:nvSpPr>
        <p:spPr>
          <a:xfrm>
            <a:off x="457200" y="704088"/>
            <a:ext cx="8229600" cy="743712"/>
          </a:xfrm>
        </p:spPr>
        <p:txBody>
          <a:bodyPr>
            <a:normAutofit/>
          </a:bodyPr>
          <a:lstStyle/>
          <a:p>
            <a:pPr algn="ctr"/>
            <a:r>
              <a:rPr lang="en-US" sz="3200" b="1" dirty="0"/>
              <a:t>Cost Classifications for Predicting Cost Behavior</a:t>
            </a:r>
            <a:endParaRPr lang="en-US" sz="3200" dirty="0"/>
          </a:p>
        </p:txBody>
      </p:sp>
    </p:spTree>
    <p:extLst>
      <p:ext uri="{BB962C8B-B14F-4D97-AF65-F5344CB8AC3E}">
        <p14:creationId xmlns:p14="http://schemas.microsoft.com/office/powerpoint/2010/main" val="11382891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876800"/>
          </a:xfrm>
        </p:spPr>
        <p:txBody>
          <a:bodyPr>
            <a:normAutofit/>
          </a:bodyPr>
          <a:lstStyle/>
          <a:p>
            <a:r>
              <a:rPr lang="en-US" sz="2800" b="1" dirty="0"/>
              <a:t>The Linearity Assumption and the Relevant Range</a:t>
            </a:r>
            <a:endParaRPr lang="en-US" sz="2800" dirty="0"/>
          </a:p>
          <a:p>
            <a:pPr lvl="1"/>
            <a:r>
              <a:rPr lang="en-US" dirty="0"/>
              <a:t>Generally it is assumed that </a:t>
            </a:r>
            <a:r>
              <a:rPr lang="en-US" u="sng" dirty="0"/>
              <a:t>costs are firmly linear</a:t>
            </a:r>
          </a:p>
          <a:p>
            <a:pPr lvl="2"/>
            <a:r>
              <a:rPr lang="en-US" sz="2000" dirty="0"/>
              <a:t>the </a:t>
            </a:r>
            <a:r>
              <a:rPr lang="en-US" sz="2000" u="sng" dirty="0"/>
              <a:t>association</a:t>
            </a:r>
            <a:r>
              <a:rPr lang="en-US" sz="2000" dirty="0"/>
              <a:t> between </a:t>
            </a:r>
            <a:r>
              <a:rPr lang="en-US" sz="2000" u="sng" dirty="0"/>
              <a:t>cost</a:t>
            </a:r>
            <a:r>
              <a:rPr lang="en-US" sz="2000" dirty="0"/>
              <a:t> and </a:t>
            </a:r>
            <a:r>
              <a:rPr lang="en-US" sz="2000" u="sng" dirty="0"/>
              <a:t>activity</a:t>
            </a:r>
            <a:r>
              <a:rPr lang="en-US" sz="2000" dirty="0"/>
              <a:t> could be represented by a </a:t>
            </a:r>
            <a:r>
              <a:rPr lang="en-US" sz="2000" u="sng" dirty="0"/>
              <a:t>straight line relationship</a:t>
            </a:r>
            <a:r>
              <a:rPr lang="en-US" sz="2000" dirty="0"/>
              <a:t>.</a:t>
            </a:r>
          </a:p>
          <a:p>
            <a:pPr lvl="2"/>
            <a:r>
              <a:rPr lang="en-US" sz="2000" dirty="0"/>
              <a:t>Cost can be approximated in a </a:t>
            </a:r>
            <a:r>
              <a:rPr lang="en-US" sz="2000" u="sng" dirty="0"/>
              <a:t>narrow band of activity</a:t>
            </a:r>
            <a:r>
              <a:rPr lang="en-US" sz="2000" dirty="0"/>
              <a:t> which is recognized as the </a:t>
            </a:r>
            <a:r>
              <a:rPr lang="en-US" sz="2000" i="1" u="sng" dirty="0"/>
              <a:t>relevant range</a:t>
            </a:r>
            <a:r>
              <a:rPr lang="en-US" sz="2000" i="1" dirty="0"/>
              <a:t> </a:t>
            </a:r>
            <a:r>
              <a:rPr lang="en-US" sz="2000" dirty="0"/>
              <a:t>by a straight line.</a:t>
            </a:r>
          </a:p>
          <a:p>
            <a:pPr lvl="2"/>
            <a:endParaRPr lang="en-US" sz="2000" dirty="0"/>
          </a:p>
          <a:p>
            <a:pPr lvl="1"/>
            <a:r>
              <a:rPr lang="en-US" b="1" dirty="0"/>
              <a:t>Relevant range </a:t>
            </a:r>
          </a:p>
          <a:p>
            <a:pPr lvl="2"/>
            <a:r>
              <a:rPr lang="en-US" sz="2000" dirty="0"/>
              <a:t>the </a:t>
            </a:r>
            <a:r>
              <a:rPr lang="en-US" sz="2000" u="sng" dirty="0"/>
              <a:t>range of activity</a:t>
            </a:r>
            <a:r>
              <a:rPr lang="en-US" sz="2000" dirty="0"/>
              <a:t> within which the supposition that cost behavior is firmly linear is sensibly binding. </a:t>
            </a:r>
          </a:p>
          <a:p>
            <a:pPr lvl="2"/>
            <a:r>
              <a:rPr lang="en-US" sz="2000" u="sng" dirty="0"/>
              <a:t>Beyond</a:t>
            </a:r>
            <a:r>
              <a:rPr lang="en-US" sz="2000" dirty="0"/>
              <a:t> the relevant range, a fixed cost and variable cost </a:t>
            </a:r>
            <a:r>
              <a:rPr lang="en-US" sz="2000" u="sng" dirty="0"/>
              <a:t>may no longer</a:t>
            </a:r>
            <a:r>
              <a:rPr lang="en-US" sz="2000" dirty="0"/>
              <a:t> be </a:t>
            </a:r>
            <a:r>
              <a:rPr lang="en-US" sz="2000" u="sng" dirty="0"/>
              <a:t>strictly fixed </a:t>
            </a:r>
            <a:r>
              <a:rPr lang="en-US" sz="2000" dirty="0"/>
              <a:t>or </a:t>
            </a:r>
            <a:r>
              <a:rPr lang="en-US" sz="2000" u="sng" dirty="0"/>
              <a:t>strictly variable </a:t>
            </a:r>
            <a:r>
              <a:rPr lang="en-US" sz="2000" dirty="0"/>
              <a:t>respectively.</a:t>
            </a:r>
          </a:p>
        </p:txBody>
      </p:sp>
    </p:spTree>
    <p:extLst>
      <p:ext uri="{BB962C8B-B14F-4D97-AF65-F5344CB8AC3E}">
        <p14:creationId xmlns:p14="http://schemas.microsoft.com/office/powerpoint/2010/main" val="11407820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400" y="1371601"/>
            <a:ext cx="8229599" cy="4953000"/>
          </a:xfrm>
        </p:spPr>
      </p:pic>
      <p:sp>
        <p:nvSpPr>
          <p:cNvPr id="4" name="Rectangle 3"/>
          <p:cNvSpPr/>
          <p:nvPr/>
        </p:nvSpPr>
        <p:spPr>
          <a:xfrm>
            <a:off x="533399" y="6260068"/>
            <a:ext cx="8229599" cy="369332"/>
          </a:xfrm>
          <a:prstGeom prst="rect">
            <a:avLst/>
          </a:prstGeom>
        </p:spPr>
        <p:txBody>
          <a:bodyPr wrap="square">
            <a:spAutoFit/>
          </a:bodyPr>
          <a:lstStyle/>
          <a:p>
            <a:r>
              <a:rPr lang="en-US" dirty="0">
                <a:hlinkClick r:id="rId3"/>
              </a:rPr>
              <a:t>"Cost Behavior: Analysis and Use"</a:t>
            </a:r>
            <a:r>
              <a:rPr lang="en-US" dirty="0"/>
              <a:t> by SlideShare is licensed under </a:t>
            </a:r>
            <a:r>
              <a:rPr lang="en-US" dirty="0">
                <a:hlinkClick r:id="rId4"/>
              </a:rPr>
              <a:t>CC BY 4.0</a:t>
            </a:r>
            <a:endParaRPr lang="en-US" dirty="0"/>
          </a:p>
        </p:txBody>
      </p:sp>
    </p:spTree>
    <p:extLst>
      <p:ext uri="{BB962C8B-B14F-4D97-AF65-F5344CB8AC3E}">
        <p14:creationId xmlns:p14="http://schemas.microsoft.com/office/powerpoint/2010/main" val="2906123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389120"/>
          </a:xfrm>
        </p:spPr>
        <p:txBody>
          <a:bodyPr>
            <a:normAutofit/>
          </a:bodyPr>
          <a:lstStyle/>
          <a:p>
            <a:r>
              <a:rPr lang="en-US" dirty="0"/>
              <a:t>A </a:t>
            </a:r>
            <a:r>
              <a:rPr lang="en-US" b="1" dirty="0"/>
              <a:t>Mixed cost </a:t>
            </a:r>
          </a:p>
          <a:p>
            <a:pPr lvl="1"/>
            <a:r>
              <a:rPr lang="en-US" dirty="0"/>
              <a:t>contains both variable and fixed cost elements. </a:t>
            </a:r>
          </a:p>
          <a:p>
            <a:pPr lvl="1"/>
            <a:r>
              <a:rPr lang="en-US" dirty="0"/>
              <a:t>also identified as semi-variable costs.</a:t>
            </a:r>
          </a:p>
          <a:p>
            <a:r>
              <a:rPr lang="es-ES" i="1" dirty="0"/>
              <a:t>Y =</a:t>
            </a:r>
            <a:r>
              <a:rPr lang="es-ES" dirty="0"/>
              <a:t> </a:t>
            </a:r>
            <a:r>
              <a:rPr lang="es-ES" i="1" dirty="0"/>
              <a:t>a +</a:t>
            </a:r>
            <a:r>
              <a:rPr lang="es-ES" dirty="0"/>
              <a:t> </a:t>
            </a:r>
            <a:r>
              <a:rPr lang="es-ES" i="1" dirty="0" err="1"/>
              <a:t>bX</a:t>
            </a:r>
            <a:endParaRPr lang="es-ES" i="1" dirty="0"/>
          </a:p>
          <a:p>
            <a:pPr marL="667512" lvl="2" indent="0">
              <a:buNone/>
            </a:pPr>
            <a:r>
              <a:rPr lang="en-US" i="1" dirty="0"/>
              <a:t>Y =</a:t>
            </a:r>
            <a:r>
              <a:rPr lang="en-US" dirty="0"/>
              <a:t> The total mixed cost</a:t>
            </a:r>
          </a:p>
          <a:p>
            <a:pPr marL="667512" lvl="2" indent="0">
              <a:buNone/>
            </a:pPr>
            <a:r>
              <a:rPr lang="en-US" i="1" dirty="0"/>
              <a:t>a =</a:t>
            </a:r>
            <a:r>
              <a:rPr lang="en-US" dirty="0"/>
              <a:t> The total fixed cost (the vertical intercept of the line)</a:t>
            </a:r>
          </a:p>
          <a:p>
            <a:pPr marL="667512" lvl="2" indent="0">
              <a:buNone/>
            </a:pPr>
            <a:r>
              <a:rPr lang="en-US" i="1" dirty="0"/>
              <a:t>b =</a:t>
            </a:r>
            <a:r>
              <a:rPr lang="en-US" dirty="0"/>
              <a:t> The variable cost per unit of activity (the slope of the line)</a:t>
            </a:r>
          </a:p>
          <a:p>
            <a:pPr marL="667512" lvl="2" indent="0">
              <a:buNone/>
            </a:pPr>
            <a:r>
              <a:rPr lang="en-US" i="1" dirty="0"/>
              <a:t>X =</a:t>
            </a:r>
            <a:r>
              <a:rPr lang="en-US" dirty="0"/>
              <a:t> The level of activity</a:t>
            </a:r>
          </a:p>
        </p:txBody>
      </p:sp>
    </p:spTree>
    <p:extLst>
      <p:ext uri="{BB962C8B-B14F-4D97-AF65-F5344CB8AC3E}">
        <p14:creationId xmlns:p14="http://schemas.microsoft.com/office/powerpoint/2010/main" val="7901544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4389120"/>
          </a:xfrm>
        </p:spPr>
        <p:txBody>
          <a:bodyPr>
            <a:noAutofit/>
          </a:bodyPr>
          <a:lstStyle/>
          <a:p>
            <a:r>
              <a:rPr lang="en-US" sz="2800" dirty="0"/>
              <a:t>A number of methods can be used to estimate fixed and variable components:</a:t>
            </a:r>
          </a:p>
          <a:p>
            <a:pPr lvl="1"/>
            <a:r>
              <a:rPr lang="en-US" i="1" dirty="0"/>
              <a:t>account analysis, </a:t>
            </a:r>
          </a:p>
          <a:p>
            <a:pPr lvl="1"/>
            <a:r>
              <a:rPr lang="en-US" dirty="0"/>
              <a:t>the </a:t>
            </a:r>
            <a:r>
              <a:rPr lang="en-US" i="1" dirty="0"/>
              <a:t>engineering approach, </a:t>
            </a:r>
          </a:p>
          <a:p>
            <a:pPr lvl="1"/>
            <a:r>
              <a:rPr lang="en-US" dirty="0"/>
              <a:t>the </a:t>
            </a:r>
            <a:r>
              <a:rPr lang="en-US" i="1" dirty="0"/>
              <a:t>high-low method, </a:t>
            </a:r>
            <a:r>
              <a:rPr lang="en-US" dirty="0"/>
              <a:t>and </a:t>
            </a:r>
          </a:p>
          <a:p>
            <a:pPr lvl="1"/>
            <a:r>
              <a:rPr lang="en-US" i="1" dirty="0"/>
              <a:t>least-squares regression analysis. </a:t>
            </a:r>
          </a:p>
          <a:p>
            <a:pPr lvl="1"/>
            <a:endParaRPr lang="en-US" i="1" dirty="0"/>
          </a:p>
        </p:txBody>
      </p:sp>
    </p:spTree>
    <p:extLst>
      <p:ext uri="{BB962C8B-B14F-4D97-AF65-F5344CB8AC3E}">
        <p14:creationId xmlns:p14="http://schemas.microsoft.com/office/powerpoint/2010/main" val="27171269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389120"/>
          </a:xfrm>
        </p:spPr>
        <p:txBody>
          <a:bodyPr>
            <a:noAutofit/>
          </a:bodyPr>
          <a:lstStyle/>
          <a:p>
            <a:r>
              <a:rPr lang="en-US" sz="2400" dirty="0"/>
              <a:t>In </a:t>
            </a:r>
            <a:r>
              <a:rPr lang="en-US" sz="2400" b="1" dirty="0"/>
              <a:t>account analysis </a:t>
            </a:r>
          </a:p>
          <a:p>
            <a:pPr lvl="1"/>
            <a:r>
              <a:rPr lang="en-US" sz="2200" dirty="0"/>
              <a:t>an account is categorized as either variable or fixed grounded on the </a:t>
            </a:r>
            <a:r>
              <a:rPr lang="en-US" sz="2200" u="sng" dirty="0"/>
              <a:t>expert’s previous data </a:t>
            </a:r>
            <a:r>
              <a:rPr lang="en-US" sz="2200" dirty="0"/>
              <a:t>of how the cost behaves. </a:t>
            </a:r>
          </a:p>
          <a:p>
            <a:r>
              <a:rPr lang="en-US" sz="2400" dirty="0"/>
              <a:t>The </a:t>
            </a:r>
            <a:r>
              <a:rPr lang="en-US" sz="2400" b="1" dirty="0"/>
              <a:t>engineering approach </a:t>
            </a:r>
          </a:p>
          <a:p>
            <a:pPr lvl="1"/>
            <a:r>
              <a:rPr lang="en-US" sz="2200" dirty="0"/>
              <a:t>includes a thorough investigation of what cost behavior is supposed to be, based on an </a:t>
            </a:r>
            <a:r>
              <a:rPr lang="en-US" sz="2200" u="sng" dirty="0"/>
              <a:t>industrial engineer’s assessment </a:t>
            </a:r>
            <a:r>
              <a:rPr lang="en-US" sz="2200" dirty="0"/>
              <a:t>of the manufacturing </a:t>
            </a:r>
            <a:r>
              <a:rPr lang="en-US" sz="2200" u="sng" dirty="0"/>
              <a:t>methods</a:t>
            </a:r>
            <a:r>
              <a:rPr lang="en-US" sz="2200" dirty="0"/>
              <a:t> to be utilized, the </a:t>
            </a:r>
            <a:r>
              <a:rPr lang="en-US" sz="2200" u="sng" dirty="0"/>
              <a:t>materials</a:t>
            </a:r>
            <a:r>
              <a:rPr lang="en-US" sz="2200" dirty="0"/>
              <a:t> </a:t>
            </a:r>
            <a:r>
              <a:rPr lang="en-US" sz="2200" u="sng" dirty="0"/>
              <a:t>specifications</a:t>
            </a:r>
            <a:r>
              <a:rPr lang="en-US" sz="2200" dirty="0"/>
              <a:t>, </a:t>
            </a:r>
            <a:r>
              <a:rPr lang="en-US" sz="2200" u="sng" dirty="0"/>
              <a:t>labor requirements</a:t>
            </a:r>
            <a:r>
              <a:rPr lang="en-US" sz="2200" dirty="0"/>
              <a:t>, </a:t>
            </a:r>
            <a:r>
              <a:rPr lang="en-US" sz="2200" u="sng" dirty="0"/>
              <a:t>equipment usage</a:t>
            </a:r>
            <a:r>
              <a:rPr lang="en-US" sz="2200" dirty="0"/>
              <a:t>, </a:t>
            </a:r>
            <a:r>
              <a:rPr lang="en-US" sz="2200" u="sng" dirty="0"/>
              <a:t>production efficiency</a:t>
            </a:r>
            <a:r>
              <a:rPr lang="en-US" sz="2200" dirty="0"/>
              <a:t>, </a:t>
            </a:r>
            <a:r>
              <a:rPr lang="en-US" sz="2200" u="sng" dirty="0"/>
              <a:t>power consumption</a:t>
            </a:r>
            <a:r>
              <a:rPr lang="en-US" sz="2200" dirty="0"/>
              <a:t>, and so on.</a:t>
            </a:r>
          </a:p>
          <a:p>
            <a:pPr lvl="2"/>
            <a:r>
              <a:rPr lang="en-US" sz="1700" dirty="0"/>
              <a:t>The high-low </a:t>
            </a:r>
          </a:p>
          <a:p>
            <a:pPr lvl="2"/>
            <a:r>
              <a:rPr lang="en-US" sz="1700" dirty="0"/>
              <a:t>least-squares regression methods </a:t>
            </a:r>
          </a:p>
        </p:txBody>
      </p:sp>
    </p:spTree>
    <p:extLst>
      <p:ext uri="{BB962C8B-B14F-4D97-AF65-F5344CB8AC3E}">
        <p14:creationId xmlns:p14="http://schemas.microsoft.com/office/powerpoint/2010/main" val="23061916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67512"/>
          </a:xfrm>
        </p:spPr>
        <p:txBody>
          <a:bodyPr>
            <a:normAutofit/>
          </a:bodyPr>
          <a:lstStyle/>
          <a:p>
            <a:pPr algn="ctr"/>
            <a:r>
              <a:rPr lang="en-US" sz="3600" b="1" dirty="0"/>
              <a:t>Traditional Income Statements</a:t>
            </a:r>
            <a:endParaRPr lang="en-US" sz="3600" dirty="0"/>
          </a:p>
        </p:txBody>
      </p:sp>
      <p:sp>
        <p:nvSpPr>
          <p:cNvPr id="3" name="Content Placeholder 2"/>
          <p:cNvSpPr>
            <a:spLocks noGrp="1"/>
          </p:cNvSpPr>
          <p:nvPr>
            <p:ph idx="1"/>
          </p:nvPr>
        </p:nvSpPr>
        <p:spPr/>
        <p:txBody>
          <a:bodyPr>
            <a:normAutofit/>
          </a:bodyPr>
          <a:lstStyle/>
          <a:p>
            <a:r>
              <a:rPr lang="en-US" sz="2400" b="1" i="1" dirty="0"/>
              <a:t>The Traditional Format Income Statement</a:t>
            </a:r>
          </a:p>
          <a:p>
            <a:pPr lvl="1"/>
            <a:r>
              <a:rPr lang="en-US" sz="2000" dirty="0"/>
              <a:t>prepared primarily for </a:t>
            </a:r>
            <a:r>
              <a:rPr lang="en-US" sz="2000" u="sng" dirty="0"/>
              <a:t>outside reporting </a:t>
            </a:r>
            <a:r>
              <a:rPr lang="en-US" sz="2000" dirty="0"/>
              <a:t>purposes. </a:t>
            </a:r>
          </a:p>
          <a:p>
            <a:pPr lvl="1"/>
            <a:r>
              <a:rPr lang="en-US" sz="2000" dirty="0"/>
              <a:t>This format organizes costs into two groups</a:t>
            </a:r>
          </a:p>
          <a:p>
            <a:pPr lvl="2"/>
            <a:r>
              <a:rPr lang="en-US" sz="2000" dirty="0"/>
              <a:t>cost of goods sold and </a:t>
            </a:r>
          </a:p>
          <a:p>
            <a:pPr lvl="2"/>
            <a:r>
              <a:rPr lang="en-US" sz="2000" dirty="0"/>
              <a:t>selling and administrative expenses. </a:t>
            </a:r>
          </a:p>
        </p:txBody>
      </p:sp>
    </p:spTree>
    <p:extLst>
      <p:ext uri="{BB962C8B-B14F-4D97-AF65-F5344CB8AC3E}">
        <p14:creationId xmlns:p14="http://schemas.microsoft.com/office/powerpoint/2010/main" val="28259866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67512"/>
          </a:xfrm>
        </p:spPr>
        <p:txBody>
          <a:bodyPr>
            <a:normAutofit/>
          </a:bodyPr>
          <a:lstStyle/>
          <a:p>
            <a:pPr algn="ctr"/>
            <a:r>
              <a:rPr lang="en-US" sz="3600" b="1" dirty="0"/>
              <a:t>Traditional Income Statements</a:t>
            </a:r>
            <a:endParaRPr lang="en-US" sz="3600" dirty="0"/>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806" t="46591" r="15910" b="23106"/>
          <a:stretch/>
        </p:blipFill>
        <p:spPr bwMode="auto">
          <a:xfrm>
            <a:off x="533400" y="1905000"/>
            <a:ext cx="80772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38068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noAutofit/>
          </a:bodyPr>
          <a:lstStyle/>
          <a:p>
            <a:pPr algn="ctr"/>
            <a:r>
              <a:rPr lang="en-US" sz="3600" b="1" dirty="0"/>
              <a:t>Contribution Format Income Statement</a:t>
            </a:r>
            <a:endParaRPr lang="en-US" sz="3600" dirty="0"/>
          </a:p>
        </p:txBody>
      </p:sp>
      <p:sp>
        <p:nvSpPr>
          <p:cNvPr id="3" name="Content Placeholder 2"/>
          <p:cNvSpPr>
            <a:spLocks noGrp="1"/>
          </p:cNvSpPr>
          <p:nvPr>
            <p:ph idx="1"/>
          </p:nvPr>
        </p:nvSpPr>
        <p:spPr>
          <a:xfrm>
            <a:off x="457200" y="1828800"/>
            <a:ext cx="8229600" cy="4389120"/>
          </a:xfrm>
        </p:spPr>
        <p:txBody>
          <a:bodyPr>
            <a:normAutofit/>
          </a:bodyPr>
          <a:lstStyle/>
          <a:p>
            <a:r>
              <a:rPr lang="en-US" sz="2000" b="1" i="1" dirty="0"/>
              <a:t>The Contribution Format Income Statement</a:t>
            </a:r>
          </a:p>
          <a:p>
            <a:r>
              <a:rPr lang="en-US" sz="2000" dirty="0"/>
              <a:t>The contribution format income statement is utilized as an </a:t>
            </a:r>
            <a:r>
              <a:rPr lang="en-US" sz="2000" u="sng" dirty="0"/>
              <a:t>internal planning</a:t>
            </a:r>
            <a:r>
              <a:rPr lang="en-US" sz="2000" dirty="0"/>
              <a:t> and </a:t>
            </a:r>
            <a:r>
              <a:rPr lang="en-US" sz="2000" u="sng" dirty="0"/>
              <a:t>decision-making</a:t>
            </a:r>
            <a:r>
              <a:rPr lang="en-US" sz="2000" dirty="0"/>
              <a:t> device.</a:t>
            </a:r>
          </a:p>
          <a:p>
            <a:endParaRPr lang="en-US" sz="2000" b="1" i="1" dirty="0"/>
          </a:p>
          <a:p>
            <a:r>
              <a:rPr lang="en-US" sz="2000" b="1" dirty="0"/>
              <a:t>Contribution margin </a:t>
            </a:r>
          </a:p>
          <a:p>
            <a:pPr lvl="1"/>
            <a:r>
              <a:rPr lang="en-US" sz="2000" dirty="0"/>
              <a:t>The amount </a:t>
            </a:r>
            <a:r>
              <a:rPr lang="en-US" sz="2000" u="sng" dirty="0"/>
              <a:t>remaining</a:t>
            </a:r>
            <a:r>
              <a:rPr lang="en-US" sz="2000" dirty="0"/>
              <a:t> from sales after </a:t>
            </a:r>
            <a:r>
              <a:rPr lang="en-US" sz="2000" u="sng" dirty="0"/>
              <a:t>variable expenses</a:t>
            </a:r>
            <a:r>
              <a:rPr lang="en-US" sz="2000" dirty="0"/>
              <a:t> have been subtracted. </a:t>
            </a:r>
          </a:p>
          <a:p>
            <a:pPr lvl="1"/>
            <a:r>
              <a:rPr lang="en-US" sz="2000" dirty="0"/>
              <a:t>This amount </a:t>
            </a:r>
            <a:r>
              <a:rPr lang="en-US" sz="2000" i="1" dirty="0"/>
              <a:t>contributes </a:t>
            </a:r>
            <a:r>
              <a:rPr lang="en-US" sz="2000" dirty="0"/>
              <a:t>for covering fixed expenses and then contributes to profits.</a:t>
            </a:r>
            <a:endParaRPr lang="en-US" sz="1800" dirty="0"/>
          </a:p>
        </p:txBody>
      </p:sp>
    </p:spTree>
    <p:extLst>
      <p:ext uri="{BB962C8B-B14F-4D97-AF65-F5344CB8AC3E}">
        <p14:creationId xmlns:p14="http://schemas.microsoft.com/office/powerpoint/2010/main" val="18924584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91312"/>
          </a:xfrm>
        </p:spPr>
        <p:txBody>
          <a:bodyPr>
            <a:normAutofit fontScale="90000"/>
          </a:bodyPr>
          <a:lstStyle/>
          <a:p>
            <a:pPr algn="ctr"/>
            <a:r>
              <a:rPr lang="en-US" sz="3600" b="1" dirty="0"/>
              <a:t>Cost Classifications for Decision Making</a:t>
            </a:r>
            <a:endParaRPr lang="en-US" sz="3600" dirty="0"/>
          </a:p>
        </p:txBody>
      </p:sp>
      <p:sp>
        <p:nvSpPr>
          <p:cNvPr id="3" name="Content Placeholder 2"/>
          <p:cNvSpPr>
            <a:spLocks noGrp="1"/>
          </p:cNvSpPr>
          <p:nvPr>
            <p:ph idx="1"/>
          </p:nvPr>
        </p:nvSpPr>
        <p:spPr/>
        <p:txBody>
          <a:bodyPr>
            <a:normAutofit lnSpcReduction="10000"/>
          </a:bodyPr>
          <a:lstStyle/>
          <a:p>
            <a:r>
              <a:rPr lang="en-US" b="1" dirty="0"/>
              <a:t>Differential cost </a:t>
            </a:r>
          </a:p>
          <a:p>
            <a:pPr lvl="1"/>
            <a:r>
              <a:rPr lang="en-US" dirty="0"/>
              <a:t>A difference in costs </a:t>
            </a:r>
            <a:r>
              <a:rPr lang="en-US" u="sng" dirty="0"/>
              <a:t>between two alternatives </a:t>
            </a:r>
          </a:p>
          <a:p>
            <a:r>
              <a:rPr lang="en-US" b="1" dirty="0"/>
              <a:t>Differential revenue </a:t>
            </a:r>
            <a:endParaRPr lang="en-US" dirty="0"/>
          </a:p>
          <a:p>
            <a:pPr lvl="1"/>
            <a:r>
              <a:rPr lang="en-US" dirty="0"/>
              <a:t>A difference in revenues between two alternatives </a:t>
            </a:r>
          </a:p>
          <a:p>
            <a:r>
              <a:rPr lang="en-US" b="1" dirty="0"/>
              <a:t>Opportunity cost </a:t>
            </a:r>
          </a:p>
          <a:p>
            <a:pPr lvl="1"/>
            <a:r>
              <a:rPr lang="en-US" u="sng" dirty="0"/>
              <a:t>Potential benefit</a:t>
            </a:r>
            <a:r>
              <a:rPr lang="en-US" dirty="0"/>
              <a:t> </a:t>
            </a:r>
            <a:r>
              <a:rPr lang="en-US" u="sng" dirty="0"/>
              <a:t>given up </a:t>
            </a:r>
            <a:r>
              <a:rPr lang="en-US" dirty="0"/>
              <a:t>when one alternative is chosen over another.</a:t>
            </a:r>
          </a:p>
          <a:p>
            <a:r>
              <a:rPr lang="en-US" b="1" dirty="0"/>
              <a:t>Sunk cost</a:t>
            </a:r>
          </a:p>
          <a:p>
            <a:pPr lvl="1"/>
            <a:r>
              <a:rPr lang="en-US" dirty="0"/>
              <a:t>A cost </a:t>
            </a:r>
            <a:r>
              <a:rPr lang="en-US" i="1" dirty="0"/>
              <a:t>that has </a:t>
            </a:r>
            <a:r>
              <a:rPr lang="en-US" i="1" u="sng" dirty="0"/>
              <a:t>already been acquired </a:t>
            </a:r>
            <a:r>
              <a:rPr lang="en-US" dirty="0"/>
              <a:t>and </a:t>
            </a:r>
            <a:r>
              <a:rPr lang="en-US" u="sng" dirty="0"/>
              <a:t>cannot be altered</a:t>
            </a:r>
            <a:r>
              <a:rPr lang="en-US" dirty="0"/>
              <a:t> by any choice made at present or in the future.</a:t>
            </a:r>
          </a:p>
        </p:txBody>
      </p:sp>
    </p:spTree>
    <p:extLst>
      <p:ext uri="{BB962C8B-B14F-4D97-AF65-F5344CB8AC3E}">
        <p14:creationId xmlns:p14="http://schemas.microsoft.com/office/powerpoint/2010/main" val="39395975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b="1" dirty="0"/>
              <a:t>Cost Classifications for Assigning Costs to Cost Objects</a:t>
            </a:r>
            <a:endParaRPr lang="en-US" sz="3600" dirty="0"/>
          </a:p>
        </p:txBody>
      </p:sp>
      <p:sp>
        <p:nvSpPr>
          <p:cNvPr id="3" name="Content Placeholder 2"/>
          <p:cNvSpPr>
            <a:spLocks noGrp="1"/>
          </p:cNvSpPr>
          <p:nvPr>
            <p:ph idx="1"/>
          </p:nvPr>
        </p:nvSpPr>
        <p:spPr>
          <a:xfrm>
            <a:off x="457200" y="1935480"/>
            <a:ext cx="8229600" cy="4389120"/>
          </a:xfrm>
        </p:spPr>
        <p:txBody>
          <a:bodyPr>
            <a:normAutofit/>
          </a:bodyPr>
          <a:lstStyle/>
          <a:p>
            <a:r>
              <a:rPr lang="en-US" dirty="0"/>
              <a:t>A </a:t>
            </a:r>
            <a:r>
              <a:rPr lang="en-US" b="1" dirty="0"/>
              <a:t>cost object </a:t>
            </a:r>
            <a:r>
              <a:rPr lang="en-US" dirty="0"/>
              <a:t>is anything </a:t>
            </a:r>
            <a:r>
              <a:rPr lang="en-US" u="sng" dirty="0"/>
              <a:t>about which </a:t>
            </a:r>
            <a:r>
              <a:rPr lang="en-US" dirty="0"/>
              <a:t>cost data are wanted –</a:t>
            </a:r>
          </a:p>
          <a:p>
            <a:pPr lvl="1"/>
            <a:r>
              <a:rPr lang="en-US" dirty="0"/>
              <a:t>About products, customers, jobs etc.</a:t>
            </a:r>
          </a:p>
          <a:p>
            <a:r>
              <a:rPr lang="en-US" b="1" i="1" dirty="0"/>
              <a:t>Direct Cost</a:t>
            </a:r>
          </a:p>
          <a:p>
            <a:pPr lvl="1"/>
            <a:r>
              <a:rPr lang="en-US" dirty="0"/>
              <a:t>A cost that can be </a:t>
            </a:r>
            <a:r>
              <a:rPr lang="en-US" u="sng" dirty="0"/>
              <a:t>straightforwardly</a:t>
            </a:r>
            <a:r>
              <a:rPr lang="en-US" dirty="0"/>
              <a:t> and </a:t>
            </a:r>
            <a:r>
              <a:rPr lang="en-US" u="sng" dirty="0"/>
              <a:t>suitably</a:t>
            </a:r>
            <a:r>
              <a:rPr lang="en-US" dirty="0"/>
              <a:t> traced to a stated cost object.</a:t>
            </a:r>
          </a:p>
          <a:p>
            <a:r>
              <a:rPr lang="en-US" b="1" i="1" dirty="0"/>
              <a:t>Indirect Cost</a:t>
            </a:r>
          </a:p>
          <a:p>
            <a:pPr lvl="1"/>
            <a:r>
              <a:rPr lang="en-US" dirty="0"/>
              <a:t>An </a:t>
            </a:r>
            <a:r>
              <a:rPr lang="en-US" b="1" dirty="0"/>
              <a:t>indirect cost </a:t>
            </a:r>
            <a:r>
              <a:rPr lang="en-US" dirty="0"/>
              <a:t>is a cost that </a:t>
            </a:r>
            <a:r>
              <a:rPr lang="en-US" u="sng" dirty="0"/>
              <a:t>cannot be easily and conveniently </a:t>
            </a:r>
            <a:r>
              <a:rPr lang="en-US" dirty="0"/>
              <a:t>drawn to a specified cost object.</a:t>
            </a:r>
          </a:p>
        </p:txBody>
      </p:sp>
    </p:spTree>
    <p:extLst>
      <p:ext uri="{BB962C8B-B14F-4D97-AF65-F5344CB8AC3E}">
        <p14:creationId xmlns:p14="http://schemas.microsoft.com/office/powerpoint/2010/main" val="2908679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72312"/>
          </a:xfrm>
        </p:spPr>
        <p:txBody>
          <a:bodyPr>
            <a:normAutofit fontScale="90000"/>
          </a:bodyPr>
          <a:lstStyle/>
          <a:p>
            <a:pPr algn="ctr"/>
            <a:r>
              <a:rPr lang="en-US" sz="3600" b="1" dirty="0"/>
              <a:t>Cost Classifications for Manufacturing Companies</a:t>
            </a:r>
            <a:endParaRPr lang="en-US" sz="3600" dirty="0"/>
          </a:p>
        </p:txBody>
      </p:sp>
      <p:sp>
        <p:nvSpPr>
          <p:cNvPr id="3" name="Content Placeholder 2"/>
          <p:cNvSpPr>
            <a:spLocks noGrp="1"/>
          </p:cNvSpPr>
          <p:nvPr>
            <p:ph idx="1"/>
          </p:nvPr>
        </p:nvSpPr>
        <p:spPr/>
        <p:txBody>
          <a:bodyPr>
            <a:normAutofit fontScale="92500"/>
          </a:bodyPr>
          <a:lstStyle/>
          <a:p>
            <a:r>
              <a:rPr lang="en-US" b="1" i="1" dirty="0"/>
              <a:t>Manufacturing Costs</a:t>
            </a:r>
          </a:p>
          <a:p>
            <a:pPr lvl="1"/>
            <a:r>
              <a:rPr lang="en-US" b="1" dirty="0"/>
              <a:t>Direct materials </a:t>
            </a:r>
          </a:p>
          <a:p>
            <a:pPr lvl="2"/>
            <a:r>
              <a:rPr lang="en-US" dirty="0"/>
              <a:t>materials that turn out to be an </a:t>
            </a:r>
            <a:r>
              <a:rPr lang="en-US" u="sng" dirty="0"/>
              <a:t>essential part of the finished product </a:t>
            </a:r>
            <a:r>
              <a:rPr lang="en-US" dirty="0"/>
              <a:t>and the costs can be </a:t>
            </a:r>
            <a:r>
              <a:rPr lang="en-US" u="sng" dirty="0"/>
              <a:t>suitably traced </a:t>
            </a:r>
            <a:r>
              <a:rPr lang="en-US" dirty="0"/>
              <a:t>to the finished product.</a:t>
            </a:r>
          </a:p>
          <a:p>
            <a:pPr lvl="1"/>
            <a:r>
              <a:rPr lang="en-US" b="1" dirty="0"/>
              <a:t>Direct labor </a:t>
            </a:r>
          </a:p>
          <a:p>
            <a:pPr lvl="2"/>
            <a:r>
              <a:rPr lang="en-US" dirty="0"/>
              <a:t>labor costs that can be </a:t>
            </a:r>
            <a:r>
              <a:rPr lang="en-US" u="sng" dirty="0"/>
              <a:t>easily</a:t>
            </a:r>
            <a:r>
              <a:rPr lang="en-US" dirty="0"/>
              <a:t> (i.e., physically and conveniently) </a:t>
            </a:r>
            <a:r>
              <a:rPr lang="en-US" u="sng" dirty="0"/>
              <a:t>drawn</a:t>
            </a:r>
            <a:r>
              <a:rPr lang="en-US" dirty="0"/>
              <a:t> to </a:t>
            </a:r>
            <a:r>
              <a:rPr lang="en-US" u="sng" dirty="0"/>
              <a:t>specific </a:t>
            </a:r>
            <a:r>
              <a:rPr lang="en-US" b="1" u="sng" dirty="0"/>
              <a:t>units</a:t>
            </a:r>
            <a:r>
              <a:rPr lang="en-US" u="sng" dirty="0"/>
              <a:t> of product</a:t>
            </a:r>
            <a:r>
              <a:rPr lang="en-US" dirty="0"/>
              <a:t>.</a:t>
            </a:r>
          </a:p>
          <a:p>
            <a:pPr lvl="1"/>
            <a:r>
              <a:rPr lang="en-US" b="1" dirty="0"/>
              <a:t>Manufacturing overhead </a:t>
            </a:r>
          </a:p>
          <a:p>
            <a:pPr lvl="2"/>
            <a:r>
              <a:rPr lang="en-US" dirty="0"/>
              <a:t>manufacturing costs </a:t>
            </a:r>
            <a:r>
              <a:rPr lang="en-US" u="sng" dirty="0"/>
              <a:t>excluding direct materials and direct labor</a:t>
            </a:r>
            <a:r>
              <a:rPr lang="en-US" dirty="0"/>
              <a:t>. Manufacturing overhead comprises items such as indirect materials; indirect labor; maintenance and repairs on production equipment etc.</a:t>
            </a:r>
          </a:p>
        </p:txBody>
      </p:sp>
    </p:spTree>
    <p:extLst>
      <p:ext uri="{BB962C8B-B14F-4D97-AF65-F5344CB8AC3E}">
        <p14:creationId xmlns:p14="http://schemas.microsoft.com/office/powerpoint/2010/main" val="20504396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4389120"/>
          </a:xfrm>
        </p:spPr>
        <p:txBody>
          <a:bodyPr/>
          <a:lstStyle/>
          <a:p>
            <a:r>
              <a:rPr lang="en-US" b="1" i="1" dirty="0"/>
              <a:t>Nonmanufacturing Costs</a:t>
            </a:r>
          </a:p>
          <a:p>
            <a:pPr lvl="1"/>
            <a:r>
              <a:rPr lang="en-US" sz="2600" b="1" dirty="0"/>
              <a:t>Selling costs </a:t>
            </a:r>
            <a:r>
              <a:rPr lang="en-US" sz="2600" dirty="0"/>
              <a:t>comprise all costs that are incurred to </a:t>
            </a:r>
            <a:r>
              <a:rPr lang="en-US" sz="2600" u="sng" dirty="0"/>
              <a:t>secure</a:t>
            </a:r>
            <a:r>
              <a:rPr lang="en-US" sz="2600" dirty="0"/>
              <a:t> </a:t>
            </a:r>
            <a:r>
              <a:rPr lang="en-US" sz="2600" u="sng" dirty="0"/>
              <a:t>client orders </a:t>
            </a:r>
            <a:r>
              <a:rPr lang="en-US" sz="2600" dirty="0"/>
              <a:t>and </a:t>
            </a:r>
            <a:r>
              <a:rPr lang="en-US" sz="2600" u="sng" dirty="0"/>
              <a:t>acquire</a:t>
            </a:r>
            <a:r>
              <a:rPr lang="en-US" sz="2600" dirty="0"/>
              <a:t> the completed product to the client. </a:t>
            </a:r>
          </a:p>
          <a:p>
            <a:pPr lvl="1"/>
            <a:r>
              <a:rPr lang="en-US" sz="2600" b="1" dirty="0"/>
              <a:t>Administrative</a:t>
            </a:r>
            <a:r>
              <a:rPr lang="en-US" sz="2600" dirty="0"/>
              <a:t> costs comprise all costs related to </a:t>
            </a:r>
            <a:r>
              <a:rPr lang="en-US" sz="2600" u="sng" dirty="0"/>
              <a:t>overall management </a:t>
            </a:r>
            <a:r>
              <a:rPr lang="en-US" sz="2600" dirty="0"/>
              <a:t>of an organization</a:t>
            </a:r>
          </a:p>
        </p:txBody>
      </p:sp>
    </p:spTree>
    <p:extLst>
      <p:ext uri="{BB962C8B-B14F-4D97-AF65-F5344CB8AC3E}">
        <p14:creationId xmlns:p14="http://schemas.microsoft.com/office/powerpoint/2010/main" val="24231109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b="1" dirty="0"/>
              <a:t>Cost Classifications for Preparing Financial Statements</a:t>
            </a:r>
            <a:endParaRPr lang="en-US" sz="3600" dirty="0"/>
          </a:p>
        </p:txBody>
      </p:sp>
      <p:sp>
        <p:nvSpPr>
          <p:cNvPr id="3" name="Content Placeholder 2"/>
          <p:cNvSpPr>
            <a:spLocks noGrp="1"/>
          </p:cNvSpPr>
          <p:nvPr>
            <p:ph idx="1"/>
          </p:nvPr>
        </p:nvSpPr>
        <p:spPr/>
        <p:txBody>
          <a:bodyPr>
            <a:normAutofit/>
          </a:bodyPr>
          <a:lstStyle/>
          <a:p>
            <a:r>
              <a:rPr lang="en-US" b="1" dirty="0"/>
              <a:t>Product costs  </a:t>
            </a:r>
          </a:p>
          <a:p>
            <a:pPr lvl="1"/>
            <a:r>
              <a:rPr lang="en-US" dirty="0"/>
              <a:t>comprise all costs involved in obtaining or </a:t>
            </a:r>
            <a:r>
              <a:rPr lang="en-US" u="sng" dirty="0"/>
              <a:t>manufacturing</a:t>
            </a:r>
            <a:r>
              <a:rPr lang="en-US" dirty="0"/>
              <a:t> a product. In the case of manufactured goods, these costs comprise </a:t>
            </a:r>
            <a:r>
              <a:rPr lang="en-US" u="sng" dirty="0"/>
              <a:t>direct materials</a:t>
            </a:r>
            <a:r>
              <a:rPr lang="en-US" dirty="0"/>
              <a:t>, </a:t>
            </a:r>
            <a:r>
              <a:rPr lang="en-US" u="sng" dirty="0"/>
              <a:t>direct labor</a:t>
            </a:r>
            <a:r>
              <a:rPr lang="en-US" dirty="0"/>
              <a:t>, and </a:t>
            </a:r>
            <a:r>
              <a:rPr lang="en-US" u="sng" dirty="0"/>
              <a:t>manufacturing overhead</a:t>
            </a:r>
            <a:r>
              <a:rPr lang="en-US" dirty="0"/>
              <a:t>.</a:t>
            </a:r>
          </a:p>
          <a:p>
            <a:pPr lvl="1"/>
            <a:r>
              <a:rPr lang="en-US" b="1" dirty="0"/>
              <a:t>recognized as </a:t>
            </a:r>
            <a:r>
              <a:rPr lang="en-US" b="1" u="sng" dirty="0"/>
              <a:t>inventoriable</a:t>
            </a:r>
            <a:r>
              <a:rPr lang="en-US" b="1" dirty="0"/>
              <a:t> costs </a:t>
            </a:r>
            <a:r>
              <a:rPr lang="en-US" dirty="0"/>
              <a:t>.</a:t>
            </a:r>
          </a:p>
          <a:p>
            <a:pPr lvl="1"/>
            <a:endParaRPr lang="en-US" dirty="0"/>
          </a:p>
          <a:p>
            <a:r>
              <a:rPr lang="en-US" b="1" dirty="0"/>
              <a:t>Period costs </a:t>
            </a:r>
          </a:p>
          <a:p>
            <a:pPr lvl="1"/>
            <a:r>
              <a:rPr lang="en-US" dirty="0"/>
              <a:t>costs that are </a:t>
            </a:r>
            <a:r>
              <a:rPr lang="en-US" u="sng" dirty="0"/>
              <a:t>not product costs</a:t>
            </a:r>
            <a:r>
              <a:rPr lang="en-US" dirty="0"/>
              <a:t>. </a:t>
            </a:r>
          </a:p>
          <a:p>
            <a:pPr lvl="1"/>
            <a:r>
              <a:rPr lang="en-US" i="1" dirty="0"/>
              <a:t>All selling and administrative expenses</a:t>
            </a:r>
          </a:p>
          <a:p>
            <a:endParaRPr lang="en-US" dirty="0"/>
          </a:p>
        </p:txBody>
      </p:sp>
    </p:spTree>
    <p:extLst>
      <p:ext uri="{BB962C8B-B14F-4D97-AF65-F5344CB8AC3E}">
        <p14:creationId xmlns:p14="http://schemas.microsoft.com/office/powerpoint/2010/main" val="3584197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4389120"/>
          </a:xfrm>
        </p:spPr>
        <p:txBody>
          <a:bodyPr/>
          <a:lstStyle/>
          <a:p>
            <a:r>
              <a:rPr lang="en-US" b="1" dirty="0"/>
              <a:t>Prime cost </a:t>
            </a:r>
          </a:p>
          <a:p>
            <a:pPr lvl="1"/>
            <a:r>
              <a:rPr lang="en-US" dirty="0"/>
              <a:t>the sum of direct materials cost and direct labor cost. </a:t>
            </a:r>
          </a:p>
          <a:p>
            <a:endParaRPr lang="en-US" b="1" dirty="0"/>
          </a:p>
          <a:p>
            <a:r>
              <a:rPr lang="en-US" b="1" dirty="0"/>
              <a:t>Conversion cost </a:t>
            </a:r>
          </a:p>
          <a:p>
            <a:pPr lvl="1"/>
            <a:r>
              <a:rPr lang="en-US" b="1" dirty="0"/>
              <a:t>t</a:t>
            </a:r>
            <a:r>
              <a:rPr lang="en-US" dirty="0"/>
              <a:t>he sum of direct labor cost and manufacturing overhead cost.</a:t>
            </a:r>
          </a:p>
        </p:txBody>
      </p:sp>
    </p:spTree>
    <p:extLst>
      <p:ext uri="{BB962C8B-B14F-4D97-AF65-F5344CB8AC3E}">
        <p14:creationId xmlns:p14="http://schemas.microsoft.com/office/powerpoint/2010/main" val="31519748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a:bodyPr>
          <a:lstStyle/>
          <a:p>
            <a:pPr algn="ctr"/>
            <a:r>
              <a:rPr lang="en-US" sz="3200" b="1" dirty="0"/>
              <a:t>Cost Classifications for Predicting Cost Behavior</a:t>
            </a:r>
            <a:endParaRPr lang="en-US" sz="3200" dirty="0"/>
          </a:p>
        </p:txBody>
      </p:sp>
      <p:sp>
        <p:nvSpPr>
          <p:cNvPr id="3" name="Content Placeholder 2"/>
          <p:cNvSpPr>
            <a:spLocks noGrp="1"/>
          </p:cNvSpPr>
          <p:nvPr>
            <p:ph idx="1"/>
          </p:nvPr>
        </p:nvSpPr>
        <p:spPr/>
        <p:txBody>
          <a:bodyPr>
            <a:normAutofit fontScale="92500" lnSpcReduction="20000"/>
          </a:bodyPr>
          <a:lstStyle/>
          <a:p>
            <a:r>
              <a:rPr lang="en-US" dirty="0"/>
              <a:t>A </a:t>
            </a:r>
            <a:r>
              <a:rPr lang="en-US" b="1" dirty="0"/>
              <a:t>variable cost </a:t>
            </a:r>
          </a:p>
          <a:p>
            <a:pPr lvl="1"/>
            <a:r>
              <a:rPr lang="en-US" u="sng" dirty="0"/>
              <a:t>differs</a:t>
            </a:r>
            <a:r>
              <a:rPr lang="en-US" dirty="0"/>
              <a:t>, </a:t>
            </a:r>
            <a:r>
              <a:rPr lang="en-US" u="sng" dirty="0"/>
              <a:t>in total</a:t>
            </a:r>
            <a:r>
              <a:rPr lang="en-US" dirty="0"/>
              <a:t>, </a:t>
            </a:r>
            <a:r>
              <a:rPr lang="en-US" u="sng" dirty="0"/>
              <a:t>in direct ratio</a:t>
            </a:r>
            <a:r>
              <a:rPr lang="en-US" dirty="0"/>
              <a:t> to changes in the </a:t>
            </a:r>
            <a:r>
              <a:rPr lang="en-US" u="sng" dirty="0"/>
              <a:t>level of activity</a:t>
            </a:r>
            <a:r>
              <a:rPr lang="en-US" dirty="0"/>
              <a:t>.</a:t>
            </a:r>
          </a:p>
          <a:p>
            <a:r>
              <a:rPr lang="en-US" dirty="0"/>
              <a:t>Examples of variable costs include: </a:t>
            </a:r>
          </a:p>
          <a:p>
            <a:pPr lvl="1"/>
            <a:r>
              <a:rPr lang="en-US" dirty="0"/>
              <a:t>cost of goods sold for a merchandising company, direct materials, direct labor, variable elements of manufacturing overhead, such as indirect materials, supplies, and power, and variable elements of selling and administrative expenses, such as commissions and shipping costs.</a:t>
            </a:r>
          </a:p>
          <a:p>
            <a:r>
              <a:rPr lang="en-US" sz="2800" dirty="0"/>
              <a:t>An </a:t>
            </a:r>
            <a:r>
              <a:rPr lang="en-US" sz="2800" b="1" dirty="0"/>
              <a:t>activity base </a:t>
            </a:r>
          </a:p>
          <a:p>
            <a:pPr lvl="1"/>
            <a:r>
              <a:rPr lang="en-US" sz="2600" u="sng" dirty="0"/>
              <a:t>a measure </a:t>
            </a:r>
            <a:r>
              <a:rPr lang="en-US" sz="2600" dirty="0"/>
              <a:t>of what </a:t>
            </a:r>
            <a:r>
              <a:rPr lang="en-US" sz="2600" b="1" i="1" u="sng" dirty="0"/>
              <a:t>causes</a:t>
            </a:r>
            <a:r>
              <a:rPr lang="en-US" sz="2600" dirty="0"/>
              <a:t> the </a:t>
            </a:r>
            <a:r>
              <a:rPr lang="en-US" sz="2600" u="sng" dirty="0"/>
              <a:t>incurrence of a variable cost</a:t>
            </a:r>
            <a:r>
              <a:rPr lang="en-US" sz="2600" dirty="0"/>
              <a:t>. </a:t>
            </a:r>
          </a:p>
          <a:p>
            <a:pPr lvl="1"/>
            <a:r>
              <a:rPr lang="en-US" sz="2600" dirty="0"/>
              <a:t>sometimes recognized as a </a:t>
            </a:r>
            <a:r>
              <a:rPr lang="en-US" sz="2600" b="1" i="1" dirty="0"/>
              <a:t>cost driver</a:t>
            </a:r>
            <a:r>
              <a:rPr lang="en-US" sz="2600" i="1" dirty="0"/>
              <a:t>.</a:t>
            </a:r>
            <a:endParaRPr lang="en-US" dirty="0"/>
          </a:p>
        </p:txBody>
      </p:sp>
    </p:spTree>
    <p:extLst>
      <p:ext uri="{BB962C8B-B14F-4D97-AF65-F5344CB8AC3E}">
        <p14:creationId xmlns:p14="http://schemas.microsoft.com/office/powerpoint/2010/main" val="9358655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119" t="31250" r="10086" b="7766"/>
          <a:stretch/>
        </p:blipFill>
        <p:spPr bwMode="auto">
          <a:xfrm>
            <a:off x="401782" y="1676400"/>
            <a:ext cx="8368145" cy="4461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a:extLst>
              <a:ext uri="{FF2B5EF4-FFF2-40B4-BE49-F238E27FC236}">
                <a16:creationId xmlns:a16="http://schemas.microsoft.com/office/drawing/2014/main" xmlns="" id="{F71A173D-4035-4B30-BD6E-3A7B3E90DBEE}"/>
              </a:ext>
            </a:extLst>
          </p:cNvPr>
          <p:cNvSpPr>
            <a:spLocks noGrp="1"/>
          </p:cNvSpPr>
          <p:nvPr>
            <p:ph type="title"/>
          </p:nvPr>
        </p:nvSpPr>
        <p:spPr>
          <a:xfrm>
            <a:off x="457200" y="704088"/>
            <a:ext cx="8229600" cy="743712"/>
          </a:xfrm>
        </p:spPr>
        <p:txBody>
          <a:bodyPr>
            <a:normAutofit/>
          </a:bodyPr>
          <a:lstStyle/>
          <a:p>
            <a:pPr algn="ctr"/>
            <a:r>
              <a:rPr lang="en-US" sz="3200" b="1" dirty="0"/>
              <a:t>Cost Classifications for Predicting Cost Behavior</a:t>
            </a:r>
            <a:endParaRPr lang="en-US" sz="3200" dirty="0"/>
          </a:p>
        </p:txBody>
      </p:sp>
    </p:spTree>
    <p:extLst>
      <p:ext uri="{BB962C8B-B14F-4D97-AF65-F5344CB8AC3E}">
        <p14:creationId xmlns:p14="http://schemas.microsoft.com/office/powerpoint/2010/main" val="36845467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4846320"/>
          </a:xfrm>
        </p:spPr>
        <p:txBody>
          <a:bodyPr>
            <a:normAutofit fontScale="92500"/>
          </a:bodyPr>
          <a:lstStyle/>
          <a:p>
            <a:r>
              <a:rPr lang="en-US" b="1" dirty="0"/>
              <a:t>Fixed cost </a:t>
            </a:r>
          </a:p>
          <a:p>
            <a:pPr lvl="1"/>
            <a:r>
              <a:rPr lang="en-US" dirty="0"/>
              <a:t>a cost that remains </a:t>
            </a:r>
            <a:r>
              <a:rPr lang="en-US" u="sng" dirty="0"/>
              <a:t>constant</a:t>
            </a:r>
            <a:r>
              <a:rPr lang="en-US" dirty="0"/>
              <a:t>, </a:t>
            </a:r>
            <a:r>
              <a:rPr lang="en-US" u="sng" dirty="0"/>
              <a:t>in total</a:t>
            </a:r>
            <a:r>
              <a:rPr lang="en-US" dirty="0"/>
              <a:t>, irrespective of </a:t>
            </a:r>
            <a:r>
              <a:rPr lang="en-US" u="sng" dirty="0"/>
              <a:t>changes in the level of activity</a:t>
            </a:r>
            <a:r>
              <a:rPr lang="en-US" dirty="0"/>
              <a:t>. </a:t>
            </a:r>
          </a:p>
          <a:p>
            <a:pPr lvl="1"/>
            <a:r>
              <a:rPr lang="en-US" dirty="0"/>
              <a:t>not affected by changes in activity</a:t>
            </a:r>
          </a:p>
          <a:p>
            <a:pPr lvl="1"/>
            <a:r>
              <a:rPr lang="en-US" dirty="0"/>
              <a:t>Examples </a:t>
            </a:r>
          </a:p>
          <a:p>
            <a:pPr lvl="2"/>
            <a:r>
              <a:rPr lang="en-US" dirty="0"/>
              <a:t>straight-line depreciation, insurance, property taxes, rent, supervisory salaries, administrative salaries, and advertising.</a:t>
            </a:r>
          </a:p>
          <a:p>
            <a:pPr lvl="1"/>
            <a:r>
              <a:rPr lang="en-US" b="1" dirty="0"/>
              <a:t>Committed fixed costs </a:t>
            </a:r>
          </a:p>
          <a:p>
            <a:pPr lvl="2"/>
            <a:r>
              <a:rPr lang="en-US" dirty="0"/>
              <a:t>organizational </a:t>
            </a:r>
            <a:r>
              <a:rPr lang="en-US" u="sng" dirty="0" smtClean="0"/>
              <a:t>investments for</a:t>
            </a:r>
            <a:r>
              <a:rPr lang="en-US" dirty="0" smtClean="0"/>
              <a:t> </a:t>
            </a:r>
            <a:r>
              <a:rPr lang="en-US" dirty="0"/>
              <a:t>a </a:t>
            </a:r>
            <a:r>
              <a:rPr lang="en-US" u="sng" dirty="0"/>
              <a:t>long period </a:t>
            </a:r>
            <a:r>
              <a:rPr lang="en-US" dirty="0"/>
              <a:t>that can’t be considerably reduced </a:t>
            </a:r>
            <a:r>
              <a:rPr lang="en-US" u="sng" dirty="0"/>
              <a:t>even for short time period</a:t>
            </a:r>
            <a:r>
              <a:rPr lang="en-US" dirty="0"/>
              <a:t> without making vital changes.</a:t>
            </a:r>
          </a:p>
          <a:p>
            <a:pPr lvl="1"/>
            <a:r>
              <a:rPr lang="en-US" b="1" dirty="0"/>
              <a:t>Discretionary fixed costs</a:t>
            </a:r>
          </a:p>
          <a:p>
            <a:pPr lvl="2"/>
            <a:r>
              <a:rPr lang="en-US" dirty="0"/>
              <a:t>usually ascend from </a:t>
            </a:r>
            <a:r>
              <a:rPr lang="en-US" i="1" u="sng" dirty="0"/>
              <a:t>annual </a:t>
            </a:r>
            <a:r>
              <a:rPr lang="en-US" u="sng" dirty="0"/>
              <a:t>decisions </a:t>
            </a:r>
            <a:r>
              <a:rPr lang="en-US" dirty="0"/>
              <a:t>to spend on certain fixed cost</a:t>
            </a:r>
          </a:p>
        </p:txBody>
      </p:sp>
    </p:spTree>
    <p:extLst>
      <p:ext uri="{BB962C8B-B14F-4D97-AF65-F5344CB8AC3E}">
        <p14:creationId xmlns:p14="http://schemas.microsoft.com/office/powerpoint/2010/main" val="393486315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738</TotalTime>
  <Words>939</Words>
  <Application>Microsoft Office PowerPoint</Application>
  <PresentationFormat>On-screen Show (4:3)</PresentationFormat>
  <Paragraphs>106</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Constantia</vt:lpstr>
      <vt:lpstr>Wingdings 2</vt:lpstr>
      <vt:lpstr>Flow</vt:lpstr>
      <vt:lpstr> Cost Concepts</vt:lpstr>
      <vt:lpstr>Cost Classifications for Assigning Costs to Cost Objects</vt:lpstr>
      <vt:lpstr>Cost Classifications for Manufacturing Companies</vt:lpstr>
      <vt:lpstr>PowerPoint Presentation</vt:lpstr>
      <vt:lpstr>Cost Classifications for Preparing Financial Statements</vt:lpstr>
      <vt:lpstr>PowerPoint Presentation</vt:lpstr>
      <vt:lpstr>Cost Classifications for Predicting Cost Behavior</vt:lpstr>
      <vt:lpstr>Cost Classifications for Predicting Cost Behavior</vt:lpstr>
      <vt:lpstr>PowerPoint Presentation</vt:lpstr>
      <vt:lpstr>Cost Classifications for Predicting Cost Behavior</vt:lpstr>
      <vt:lpstr>PowerPoint Presentation</vt:lpstr>
      <vt:lpstr>PowerPoint Presentation</vt:lpstr>
      <vt:lpstr>PowerPoint Presentation</vt:lpstr>
      <vt:lpstr>PowerPoint Presentation</vt:lpstr>
      <vt:lpstr>PowerPoint Presentation</vt:lpstr>
      <vt:lpstr>Traditional Income Statements</vt:lpstr>
      <vt:lpstr>Traditional Income Statements</vt:lpstr>
      <vt:lpstr>Contribution Format Income Statement</vt:lpstr>
      <vt:lpstr>Cost Classifications for Decision Making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SHAFI</dc:creator>
  <cp:lastModifiedBy>TEL-AUST</cp:lastModifiedBy>
  <cp:revision>60</cp:revision>
  <dcterms:created xsi:type="dcterms:W3CDTF">2019-10-28T08:10:21Z</dcterms:created>
  <dcterms:modified xsi:type="dcterms:W3CDTF">2020-12-21T16:07:24Z</dcterms:modified>
</cp:coreProperties>
</file>