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media/image3.JP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9/18/2021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0" i="0">
                <a:solidFill>
                  <a:srgbClr val="373C3E"/>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9/18/2021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0" i="0">
                <a:solidFill>
                  <a:srgbClr val="373C3E"/>
                </a:solidFill>
                <a:latin typeface="Times New Roman"/>
                <a:cs typeface="Times New Roman"/>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9/18/2021</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353590" y="1475232"/>
            <a:ext cx="8438399" cy="4846320"/>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1800" b="0" i="0">
                <a:solidFill>
                  <a:srgbClr val="373C3E"/>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9/18/2021</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9/18/2021</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17169" y="376504"/>
            <a:ext cx="8109661" cy="2312670"/>
          </a:xfrm>
          <a:prstGeom prst="rect">
            <a:avLst/>
          </a:prstGeom>
        </p:spPr>
        <p:txBody>
          <a:bodyPr wrap="square" lIns="0" tIns="0" rIns="0" bIns="0">
            <a:spAutoFit/>
          </a:bodyPr>
          <a:lstStyle>
            <a:lvl1pPr>
              <a:defRPr sz="1800" b="0" i="0">
                <a:solidFill>
                  <a:srgbClr val="373C3E"/>
                </a:solidFill>
                <a:latin typeface="Times New Roman"/>
                <a:cs typeface="Times New Roman"/>
              </a:defRPr>
            </a:lvl1pPr>
          </a:lstStyle>
          <a:p>
            <a:endParaRPr/>
          </a:p>
        </p:txBody>
      </p:sp>
      <p:sp>
        <p:nvSpPr>
          <p:cNvPr id="3" name="Holder 3"/>
          <p:cNvSpPr>
            <a:spLocks noGrp="1"/>
          </p:cNvSpPr>
          <p:nvPr>
            <p:ph type="body" idx="1"/>
          </p:nvPr>
        </p:nvSpPr>
        <p:spPr>
          <a:xfrm>
            <a:off x="1439291" y="2017648"/>
            <a:ext cx="6115050" cy="260857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9/18/2021</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731519" y="1331972"/>
            <a:ext cx="7510272" cy="5526024"/>
          </a:xfrm>
          <a:prstGeom prst="rect">
            <a:avLst/>
          </a:prstGeom>
          <a:blipFill>
            <a:blip r:embed="rId2" cstate="print"/>
            <a:stretch>
              <a:fillRect/>
            </a:stretch>
          </a:blipFill>
        </p:spPr>
        <p:txBody>
          <a:bodyPr wrap="square" lIns="0" tIns="0" rIns="0" bIns="0" rtlCol="0"/>
          <a:lstStyle/>
          <a:p>
            <a:endParaRPr/>
          </a:p>
        </p:txBody>
      </p:sp>
      <p:pic>
        <p:nvPicPr>
          <p:cNvPr id="4" name="Picture 3">
            <a:extLst>
              <a:ext uri="{FF2B5EF4-FFF2-40B4-BE49-F238E27FC236}">
                <a16:creationId xmlns:a16="http://schemas.microsoft.com/office/drawing/2014/main" id="{43A22335-48B9-4D5C-819D-2DBDD6599E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3861" y="6172200"/>
            <a:ext cx="1000125" cy="42862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124203" y="648080"/>
            <a:ext cx="7658734" cy="1123315"/>
          </a:xfrm>
          <a:prstGeom prst="rect">
            <a:avLst/>
          </a:prstGeom>
        </p:spPr>
        <p:txBody>
          <a:bodyPr vert="horz" wrap="square" lIns="0" tIns="12700" rIns="0" bIns="0" rtlCol="0">
            <a:spAutoFit/>
          </a:bodyPr>
          <a:lstStyle/>
          <a:p>
            <a:pPr marL="12700" marR="5080">
              <a:lnSpc>
                <a:spcPct val="100000"/>
              </a:lnSpc>
              <a:spcBef>
                <a:spcPts val="100"/>
              </a:spcBef>
            </a:pPr>
            <a:r>
              <a:rPr sz="1800" spc="-25" dirty="0">
                <a:latin typeface="Times New Roman"/>
                <a:cs typeface="Times New Roman"/>
              </a:rPr>
              <a:t>With </a:t>
            </a:r>
            <a:r>
              <a:rPr sz="1800" dirty="0">
                <a:latin typeface="Times New Roman"/>
                <a:cs typeface="Times New Roman"/>
              </a:rPr>
              <a:t>a </a:t>
            </a:r>
            <a:r>
              <a:rPr sz="1800" spc="5" dirty="0">
                <a:latin typeface="Times New Roman"/>
                <a:cs typeface="Times New Roman"/>
              </a:rPr>
              <a:t>Mohs </a:t>
            </a:r>
            <a:r>
              <a:rPr sz="1800" spc="-5" dirty="0">
                <a:latin typeface="Times New Roman"/>
                <a:cs typeface="Times New Roman"/>
              </a:rPr>
              <a:t>scale, anyone </a:t>
            </a:r>
            <a:r>
              <a:rPr sz="1800" spc="-10" dirty="0">
                <a:latin typeface="Times New Roman"/>
                <a:cs typeface="Times New Roman"/>
              </a:rPr>
              <a:t>can </a:t>
            </a:r>
            <a:r>
              <a:rPr sz="1800" spc="-5" dirty="0">
                <a:latin typeface="Times New Roman"/>
                <a:cs typeface="Times New Roman"/>
              </a:rPr>
              <a:t>test an unknown </a:t>
            </a:r>
            <a:r>
              <a:rPr sz="1800" spc="-10" dirty="0">
                <a:latin typeface="Times New Roman"/>
                <a:cs typeface="Times New Roman"/>
              </a:rPr>
              <a:t>mineral </a:t>
            </a:r>
            <a:r>
              <a:rPr sz="1800" spc="-5" dirty="0">
                <a:latin typeface="Times New Roman"/>
                <a:cs typeface="Times New Roman"/>
              </a:rPr>
              <a:t>for </a:t>
            </a:r>
            <a:r>
              <a:rPr sz="1800" dirty="0">
                <a:latin typeface="Times New Roman"/>
                <a:cs typeface="Times New Roman"/>
              </a:rPr>
              <a:t>its </a:t>
            </a:r>
            <a:r>
              <a:rPr sz="1800" spc="-5" dirty="0">
                <a:latin typeface="Times New Roman"/>
                <a:cs typeface="Times New Roman"/>
              </a:rPr>
              <a:t>hardness. </a:t>
            </a:r>
            <a:r>
              <a:rPr sz="1800" spc="-10" dirty="0">
                <a:latin typeface="Times New Roman"/>
                <a:cs typeface="Times New Roman"/>
              </a:rPr>
              <a:t>Imagine  you </a:t>
            </a:r>
            <a:r>
              <a:rPr sz="1800" spc="-5" dirty="0">
                <a:latin typeface="Times New Roman"/>
                <a:cs typeface="Times New Roman"/>
              </a:rPr>
              <a:t>have an unknown </a:t>
            </a:r>
            <a:r>
              <a:rPr sz="1800" spc="-10" dirty="0">
                <a:latin typeface="Times New Roman"/>
                <a:cs typeface="Times New Roman"/>
              </a:rPr>
              <a:t>mineral. </a:t>
            </a:r>
            <a:r>
              <a:rPr sz="1800" spc="-65" dirty="0">
                <a:latin typeface="Times New Roman"/>
                <a:cs typeface="Times New Roman"/>
              </a:rPr>
              <a:t>You </a:t>
            </a:r>
            <a:r>
              <a:rPr sz="1800" spc="-5" dirty="0">
                <a:latin typeface="Times New Roman"/>
                <a:cs typeface="Times New Roman"/>
              </a:rPr>
              <a:t>find </a:t>
            </a:r>
            <a:r>
              <a:rPr sz="1800" dirty="0">
                <a:latin typeface="Times New Roman"/>
                <a:cs typeface="Times New Roman"/>
              </a:rPr>
              <a:t>that it </a:t>
            </a:r>
            <a:r>
              <a:rPr sz="1800" spc="-10" dirty="0">
                <a:latin typeface="Times New Roman"/>
                <a:cs typeface="Times New Roman"/>
              </a:rPr>
              <a:t>can </a:t>
            </a:r>
            <a:r>
              <a:rPr sz="1800" spc="-5" dirty="0">
                <a:latin typeface="Times New Roman"/>
                <a:cs typeface="Times New Roman"/>
              </a:rPr>
              <a:t>scratch </a:t>
            </a:r>
            <a:r>
              <a:rPr sz="1800" dirty="0">
                <a:latin typeface="Times New Roman"/>
                <a:cs typeface="Times New Roman"/>
              </a:rPr>
              <a:t>fluorite </a:t>
            </a:r>
            <a:r>
              <a:rPr sz="1800" spc="5" dirty="0">
                <a:latin typeface="Times New Roman"/>
                <a:cs typeface="Times New Roman"/>
              </a:rPr>
              <a:t>or </a:t>
            </a:r>
            <a:r>
              <a:rPr sz="1800" spc="-10" dirty="0">
                <a:latin typeface="Times New Roman"/>
                <a:cs typeface="Times New Roman"/>
              </a:rPr>
              <a:t>even </a:t>
            </a:r>
            <a:r>
              <a:rPr sz="1800" spc="-15" dirty="0">
                <a:latin typeface="Times New Roman"/>
                <a:cs typeface="Times New Roman"/>
              </a:rPr>
              <a:t>feldspar,  </a:t>
            </a:r>
            <a:r>
              <a:rPr sz="1800" dirty="0">
                <a:latin typeface="Times New Roman"/>
                <a:cs typeface="Times New Roman"/>
              </a:rPr>
              <a:t>but </a:t>
            </a:r>
            <a:r>
              <a:rPr sz="1800" spc="-5" dirty="0">
                <a:latin typeface="Times New Roman"/>
                <a:cs typeface="Times New Roman"/>
              </a:rPr>
              <a:t>apatite scratches </a:t>
            </a:r>
            <a:r>
              <a:rPr sz="1800" dirty="0">
                <a:latin typeface="Times New Roman"/>
                <a:cs typeface="Times New Roman"/>
              </a:rPr>
              <a:t>it. </a:t>
            </a:r>
            <a:r>
              <a:rPr sz="1800" spc="-65" dirty="0">
                <a:latin typeface="Times New Roman"/>
                <a:cs typeface="Times New Roman"/>
              </a:rPr>
              <a:t>You </a:t>
            </a:r>
            <a:r>
              <a:rPr sz="1800" dirty="0">
                <a:latin typeface="Times New Roman"/>
                <a:cs typeface="Times New Roman"/>
              </a:rPr>
              <a:t>know then that the </a:t>
            </a:r>
            <a:r>
              <a:rPr sz="1800" spc="-15" dirty="0">
                <a:latin typeface="Times New Roman"/>
                <a:cs typeface="Times New Roman"/>
              </a:rPr>
              <a:t>mineral’s </a:t>
            </a:r>
            <a:r>
              <a:rPr sz="1800" spc="-5" dirty="0">
                <a:latin typeface="Times New Roman"/>
                <a:cs typeface="Times New Roman"/>
              </a:rPr>
              <a:t>hardness </a:t>
            </a:r>
            <a:r>
              <a:rPr sz="1800" dirty="0">
                <a:latin typeface="Times New Roman"/>
                <a:cs typeface="Times New Roman"/>
              </a:rPr>
              <a:t>is </a:t>
            </a:r>
            <a:r>
              <a:rPr sz="1800" spc="-10" dirty="0">
                <a:latin typeface="Times New Roman"/>
                <a:cs typeface="Times New Roman"/>
              </a:rPr>
              <a:t>between </a:t>
            </a:r>
            <a:r>
              <a:rPr sz="1800" dirty="0">
                <a:latin typeface="Times New Roman"/>
                <a:cs typeface="Times New Roman"/>
              </a:rPr>
              <a:t>5</a:t>
            </a:r>
            <a:r>
              <a:rPr sz="1800" spc="25" dirty="0">
                <a:latin typeface="Times New Roman"/>
                <a:cs typeface="Times New Roman"/>
              </a:rPr>
              <a:t> </a:t>
            </a:r>
            <a:r>
              <a:rPr sz="1800" spc="-5" dirty="0">
                <a:latin typeface="Times New Roman"/>
                <a:cs typeface="Times New Roman"/>
              </a:rPr>
              <a:t>and</a:t>
            </a:r>
            <a:endParaRPr sz="1800">
              <a:latin typeface="Times New Roman"/>
              <a:cs typeface="Times New Roman"/>
            </a:endParaRPr>
          </a:p>
          <a:p>
            <a:pPr marL="12700">
              <a:lnSpc>
                <a:spcPct val="100000"/>
              </a:lnSpc>
            </a:pPr>
            <a:r>
              <a:rPr sz="1800" spc="5" dirty="0">
                <a:latin typeface="Times New Roman"/>
                <a:cs typeface="Times New Roman"/>
              </a:rPr>
              <a:t>6. </a:t>
            </a:r>
            <a:r>
              <a:rPr sz="1800" dirty="0">
                <a:latin typeface="Times New Roman"/>
                <a:cs typeface="Times New Roman"/>
              </a:rPr>
              <a:t>Note that </a:t>
            </a:r>
            <a:r>
              <a:rPr sz="1800" spc="5" dirty="0">
                <a:latin typeface="Times New Roman"/>
                <a:cs typeface="Times New Roman"/>
              </a:rPr>
              <a:t>no </a:t>
            </a:r>
            <a:r>
              <a:rPr sz="1800" dirty="0">
                <a:latin typeface="Times New Roman"/>
                <a:cs typeface="Times New Roman"/>
              </a:rPr>
              <a:t>other </a:t>
            </a:r>
            <a:r>
              <a:rPr sz="1800" spc="-10" dirty="0">
                <a:latin typeface="Times New Roman"/>
                <a:cs typeface="Times New Roman"/>
              </a:rPr>
              <a:t>mineral can </a:t>
            </a:r>
            <a:r>
              <a:rPr sz="1800" spc="-5" dirty="0">
                <a:latin typeface="Times New Roman"/>
                <a:cs typeface="Times New Roman"/>
              </a:rPr>
              <a:t>scratch diamond</a:t>
            </a:r>
            <a:endParaRPr sz="1800">
              <a:latin typeface="Times New Roman"/>
              <a:cs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40791" y="265887"/>
            <a:ext cx="7983855" cy="5886450"/>
          </a:xfrm>
          <a:prstGeom prst="rect">
            <a:avLst/>
          </a:prstGeom>
        </p:spPr>
        <p:txBody>
          <a:bodyPr vert="horz" wrap="square" lIns="0" tIns="12700" rIns="0" bIns="0" rtlCol="0">
            <a:spAutoFit/>
          </a:bodyPr>
          <a:lstStyle/>
          <a:p>
            <a:pPr marL="12700">
              <a:lnSpc>
                <a:spcPct val="100000"/>
              </a:lnSpc>
              <a:spcBef>
                <a:spcPts val="100"/>
              </a:spcBef>
            </a:pPr>
            <a:r>
              <a:rPr sz="1800" b="1" spc="-10" dirty="0">
                <a:latin typeface="Times New Roman"/>
                <a:cs typeface="Times New Roman"/>
              </a:rPr>
              <a:t>Cleavage </a:t>
            </a:r>
            <a:r>
              <a:rPr sz="1800" b="1" spc="-15" dirty="0">
                <a:latin typeface="Times New Roman"/>
                <a:cs typeface="Times New Roman"/>
              </a:rPr>
              <a:t>and</a:t>
            </a:r>
            <a:r>
              <a:rPr sz="1800" b="1" spc="50" dirty="0">
                <a:latin typeface="Times New Roman"/>
                <a:cs typeface="Times New Roman"/>
              </a:rPr>
              <a:t> </a:t>
            </a:r>
            <a:r>
              <a:rPr sz="1800" b="1" spc="-15" dirty="0">
                <a:latin typeface="Times New Roman"/>
                <a:cs typeface="Times New Roman"/>
              </a:rPr>
              <a:t>Fracture</a:t>
            </a:r>
            <a:endParaRPr sz="1800">
              <a:latin typeface="Times New Roman"/>
              <a:cs typeface="Times New Roman"/>
            </a:endParaRPr>
          </a:p>
          <a:p>
            <a:pPr marL="12700" marR="5080">
              <a:lnSpc>
                <a:spcPct val="100000"/>
              </a:lnSpc>
              <a:spcBef>
                <a:spcPts val="5"/>
              </a:spcBef>
            </a:pPr>
            <a:r>
              <a:rPr sz="1800" spc="-5" dirty="0">
                <a:latin typeface="Times New Roman"/>
                <a:cs typeface="Times New Roman"/>
              </a:rPr>
              <a:t>Breaking </a:t>
            </a:r>
            <a:r>
              <a:rPr sz="1800" dirty="0">
                <a:latin typeface="Times New Roman"/>
                <a:cs typeface="Times New Roman"/>
              </a:rPr>
              <a:t>a </a:t>
            </a:r>
            <a:r>
              <a:rPr sz="1800" spc="-10" dirty="0">
                <a:latin typeface="Times New Roman"/>
                <a:cs typeface="Times New Roman"/>
              </a:rPr>
              <a:t>mineral </a:t>
            </a:r>
            <a:r>
              <a:rPr sz="1800" spc="-5" dirty="0">
                <a:latin typeface="Times New Roman"/>
                <a:cs typeface="Times New Roman"/>
              </a:rPr>
              <a:t>breaks </a:t>
            </a:r>
            <a:r>
              <a:rPr sz="1800" dirty="0">
                <a:latin typeface="Times New Roman"/>
                <a:cs typeface="Times New Roman"/>
              </a:rPr>
              <a:t>its </a:t>
            </a:r>
            <a:r>
              <a:rPr sz="1800" spc="-10" dirty="0">
                <a:latin typeface="Times New Roman"/>
                <a:cs typeface="Times New Roman"/>
              </a:rPr>
              <a:t>chemical </a:t>
            </a:r>
            <a:r>
              <a:rPr sz="1800" spc="5" dirty="0">
                <a:latin typeface="Times New Roman"/>
                <a:cs typeface="Times New Roman"/>
              </a:rPr>
              <a:t>bonds. </a:t>
            </a:r>
            <a:r>
              <a:rPr sz="1800" dirty="0">
                <a:latin typeface="Times New Roman"/>
                <a:cs typeface="Times New Roman"/>
              </a:rPr>
              <a:t>Since </a:t>
            </a:r>
            <a:r>
              <a:rPr sz="1800" spc="-10" dirty="0">
                <a:latin typeface="Times New Roman"/>
                <a:cs typeface="Times New Roman"/>
              </a:rPr>
              <a:t>some </a:t>
            </a:r>
            <a:r>
              <a:rPr sz="1800" spc="5" dirty="0">
                <a:latin typeface="Times New Roman"/>
                <a:cs typeface="Times New Roman"/>
              </a:rPr>
              <a:t>bonds </a:t>
            </a:r>
            <a:r>
              <a:rPr sz="1800" spc="-5" dirty="0">
                <a:latin typeface="Times New Roman"/>
                <a:cs typeface="Times New Roman"/>
              </a:rPr>
              <a:t>are </a:t>
            </a:r>
            <a:r>
              <a:rPr sz="1800" spc="-15" dirty="0">
                <a:latin typeface="Times New Roman"/>
                <a:cs typeface="Times New Roman"/>
              </a:rPr>
              <a:t>weaker </a:t>
            </a:r>
            <a:r>
              <a:rPr sz="1800" dirty="0">
                <a:latin typeface="Times New Roman"/>
                <a:cs typeface="Times New Roman"/>
              </a:rPr>
              <a:t>than other  bonds, </a:t>
            </a:r>
            <a:r>
              <a:rPr sz="1800" spc="-10" dirty="0">
                <a:latin typeface="Times New Roman"/>
                <a:cs typeface="Times New Roman"/>
              </a:rPr>
              <a:t>each type </a:t>
            </a:r>
            <a:r>
              <a:rPr sz="1800" dirty="0">
                <a:latin typeface="Times New Roman"/>
                <a:cs typeface="Times New Roman"/>
              </a:rPr>
              <a:t>of </a:t>
            </a:r>
            <a:r>
              <a:rPr sz="1800" spc="-5" dirty="0">
                <a:latin typeface="Times New Roman"/>
                <a:cs typeface="Times New Roman"/>
              </a:rPr>
              <a:t>mineral </a:t>
            </a:r>
            <a:r>
              <a:rPr sz="1800" dirty="0">
                <a:latin typeface="Times New Roman"/>
                <a:cs typeface="Times New Roman"/>
              </a:rPr>
              <a:t>is </a:t>
            </a:r>
            <a:r>
              <a:rPr sz="1800" spc="-5" dirty="0">
                <a:latin typeface="Times New Roman"/>
                <a:cs typeface="Times New Roman"/>
              </a:rPr>
              <a:t>likely </a:t>
            </a:r>
            <a:r>
              <a:rPr sz="1800" dirty="0">
                <a:latin typeface="Times New Roman"/>
                <a:cs typeface="Times New Roman"/>
              </a:rPr>
              <a:t>to </a:t>
            </a:r>
            <a:r>
              <a:rPr sz="1800" spc="-5" dirty="0">
                <a:latin typeface="Times New Roman"/>
                <a:cs typeface="Times New Roman"/>
              </a:rPr>
              <a:t>break </a:t>
            </a:r>
            <a:r>
              <a:rPr sz="1800" spc="-10" dirty="0">
                <a:latin typeface="Times New Roman"/>
                <a:cs typeface="Times New Roman"/>
              </a:rPr>
              <a:t>where </a:t>
            </a:r>
            <a:r>
              <a:rPr sz="1800" dirty="0">
                <a:latin typeface="Times New Roman"/>
                <a:cs typeface="Times New Roman"/>
              </a:rPr>
              <a:t>the </a:t>
            </a:r>
            <a:r>
              <a:rPr sz="1800" spc="5" dirty="0">
                <a:latin typeface="Times New Roman"/>
                <a:cs typeface="Times New Roman"/>
              </a:rPr>
              <a:t>bonds </a:t>
            </a:r>
            <a:r>
              <a:rPr sz="1800" spc="-10" dirty="0">
                <a:latin typeface="Times New Roman"/>
                <a:cs typeface="Times New Roman"/>
              </a:rPr>
              <a:t>between </a:t>
            </a:r>
            <a:r>
              <a:rPr sz="1800" dirty="0">
                <a:latin typeface="Times New Roman"/>
                <a:cs typeface="Times New Roman"/>
              </a:rPr>
              <a:t>the </a:t>
            </a:r>
            <a:r>
              <a:rPr sz="1800" spc="-10" dirty="0">
                <a:latin typeface="Times New Roman"/>
                <a:cs typeface="Times New Roman"/>
              </a:rPr>
              <a:t>atoms </a:t>
            </a:r>
            <a:r>
              <a:rPr sz="1800" spc="-5" dirty="0">
                <a:latin typeface="Times New Roman"/>
                <a:cs typeface="Times New Roman"/>
              </a:rPr>
              <a:t>are  </a:t>
            </a:r>
            <a:r>
              <a:rPr sz="1800" spc="-25" dirty="0">
                <a:latin typeface="Times New Roman"/>
                <a:cs typeface="Times New Roman"/>
              </a:rPr>
              <a:t>weaker. </a:t>
            </a:r>
            <a:r>
              <a:rPr sz="1800" dirty="0">
                <a:latin typeface="Times New Roman"/>
                <a:cs typeface="Times New Roman"/>
              </a:rPr>
              <a:t>For that </a:t>
            </a:r>
            <a:r>
              <a:rPr sz="1800" spc="-5" dirty="0">
                <a:latin typeface="Times New Roman"/>
                <a:cs typeface="Times New Roman"/>
              </a:rPr>
              <a:t>reason, </a:t>
            </a:r>
            <a:r>
              <a:rPr sz="1800" spc="-10" dirty="0">
                <a:latin typeface="Times New Roman"/>
                <a:cs typeface="Times New Roman"/>
              </a:rPr>
              <a:t>minerals </a:t>
            </a:r>
            <a:r>
              <a:rPr sz="1800" spc="-5" dirty="0">
                <a:latin typeface="Times New Roman"/>
                <a:cs typeface="Times New Roman"/>
              </a:rPr>
              <a:t>break apart </a:t>
            </a:r>
            <a:r>
              <a:rPr sz="1800" dirty="0">
                <a:latin typeface="Times New Roman"/>
                <a:cs typeface="Times New Roman"/>
              </a:rPr>
              <a:t>in </a:t>
            </a:r>
            <a:r>
              <a:rPr sz="1800" spc="-5" dirty="0">
                <a:latin typeface="Times New Roman"/>
                <a:cs typeface="Times New Roman"/>
              </a:rPr>
              <a:t>characteristic</a:t>
            </a:r>
            <a:r>
              <a:rPr sz="1800" spc="180" dirty="0">
                <a:latin typeface="Times New Roman"/>
                <a:cs typeface="Times New Roman"/>
              </a:rPr>
              <a:t> </a:t>
            </a:r>
            <a:r>
              <a:rPr sz="1800" spc="-20" dirty="0">
                <a:latin typeface="Times New Roman"/>
                <a:cs typeface="Times New Roman"/>
              </a:rPr>
              <a:t>ways.</a:t>
            </a:r>
            <a:endParaRPr sz="1800">
              <a:latin typeface="Times New Roman"/>
              <a:cs typeface="Times New Roman"/>
            </a:endParaRPr>
          </a:p>
          <a:p>
            <a:pPr>
              <a:lnSpc>
                <a:spcPct val="100000"/>
              </a:lnSpc>
            </a:pPr>
            <a:endParaRPr sz="2000">
              <a:latin typeface="Times New Roman"/>
              <a:cs typeface="Times New Roman"/>
            </a:endParaRPr>
          </a:p>
          <a:p>
            <a:pPr>
              <a:lnSpc>
                <a:spcPct val="100000"/>
              </a:lnSpc>
              <a:spcBef>
                <a:spcPts val="30"/>
              </a:spcBef>
            </a:pPr>
            <a:endParaRPr sz="2400">
              <a:latin typeface="Times New Roman"/>
              <a:cs typeface="Times New Roman"/>
            </a:endParaRPr>
          </a:p>
          <a:p>
            <a:pPr marL="12700" marR="322580">
              <a:lnSpc>
                <a:spcPct val="100000"/>
              </a:lnSpc>
            </a:pPr>
            <a:r>
              <a:rPr sz="1800" spc="-10" dirty="0">
                <a:latin typeface="Times New Roman"/>
                <a:cs typeface="Times New Roman"/>
              </a:rPr>
              <a:t>Cleavage </a:t>
            </a:r>
            <a:r>
              <a:rPr sz="1800" spc="-5" dirty="0">
                <a:latin typeface="Times New Roman"/>
                <a:cs typeface="Times New Roman"/>
              </a:rPr>
              <a:t>is </a:t>
            </a:r>
            <a:r>
              <a:rPr sz="1800" dirty="0">
                <a:latin typeface="Times New Roman"/>
                <a:cs typeface="Times New Roman"/>
              </a:rPr>
              <a:t>the tendency </a:t>
            </a:r>
            <a:r>
              <a:rPr sz="1800" spc="5" dirty="0">
                <a:latin typeface="Times New Roman"/>
                <a:cs typeface="Times New Roman"/>
              </a:rPr>
              <a:t>of </a:t>
            </a:r>
            <a:r>
              <a:rPr sz="1800" dirty="0">
                <a:latin typeface="Times New Roman"/>
                <a:cs typeface="Times New Roman"/>
              </a:rPr>
              <a:t>a </a:t>
            </a:r>
            <a:r>
              <a:rPr sz="1800" spc="-10" dirty="0">
                <a:latin typeface="Times New Roman"/>
                <a:cs typeface="Times New Roman"/>
              </a:rPr>
              <a:t>mineral </a:t>
            </a:r>
            <a:r>
              <a:rPr sz="1800" dirty="0">
                <a:latin typeface="Times New Roman"/>
                <a:cs typeface="Times New Roman"/>
              </a:rPr>
              <a:t>to </a:t>
            </a:r>
            <a:r>
              <a:rPr sz="1800" spc="-5" dirty="0">
                <a:latin typeface="Times New Roman"/>
                <a:cs typeface="Times New Roman"/>
              </a:rPr>
              <a:t>break </a:t>
            </a:r>
            <a:r>
              <a:rPr sz="1800" dirty="0">
                <a:latin typeface="Times New Roman"/>
                <a:cs typeface="Times New Roman"/>
              </a:rPr>
              <a:t>along </a:t>
            </a:r>
            <a:r>
              <a:rPr sz="1800" spc="-5" dirty="0">
                <a:latin typeface="Times New Roman"/>
                <a:cs typeface="Times New Roman"/>
              </a:rPr>
              <a:t>certain </a:t>
            </a:r>
            <a:r>
              <a:rPr sz="1800" dirty="0">
                <a:latin typeface="Times New Roman"/>
                <a:cs typeface="Times New Roman"/>
              </a:rPr>
              <a:t>planes to </a:t>
            </a:r>
            <a:r>
              <a:rPr sz="1800" spc="-15" dirty="0">
                <a:latin typeface="Times New Roman"/>
                <a:cs typeface="Times New Roman"/>
              </a:rPr>
              <a:t>make </a:t>
            </a:r>
            <a:r>
              <a:rPr sz="1800" spc="-5" dirty="0">
                <a:latin typeface="Times New Roman"/>
                <a:cs typeface="Times New Roman"/>
              </a:rPr>
              <a:t>smooth  </a:t>
            </a:r>
            <a:r>
              <a:rPr sz="1800" spc="-10" dirty="0">
                <a:latin typeface="Times New Roman"/>
                <a:cs typeface="Times New Roman"/>
              </a:rPr>
              <a:t>surfaces. </a:t>
            </a:r>
            <a:r>
              <a:rPr sz="1800" spc="-5" dirty="0">
                <a:latin typeface="Times New Roman"/>
                <a:cs typeface="Times New Roman"/>
              </a:rPr>
              <a:t>Halite breaks </a:t>
            </a:r>
            <a:r>
              <a:rPr sz="1800" spc="-10" dirty="0">
                <a:latin typeface="Times New Roman"/>
                <a:cs typeface="Times New Roman"/>
              </a:rPr>
              <a:t>between layers </a:t>
            </a:r>
            <a:r>
              <a:rPr sz="1800" spc="5" dirty="0">
                <a:latin typeface="Times New Roman"/>
                <a:cs typeface="Times New Roman"/>
              </a:rPr>
              <a:t>of </a:t>
            </a:r>
            <a:r>
              <a:rPr sz="1800" dirty="0">
                <a:latin typeface="Times New Roman"/>
                <a:cs typeface="Times New Roman"/>
              </a:rPr>
              <a:t>sodium and chlorine to </a:t>
            </a:r>
            <a:r>
              <a:rPr sz="1800" spc="-5" dirty="0">
                <a:latin typeface="Times New Roman"/>
                <a:cs typeface="Times New Roman"/>
              </a:rPr>
              <a:t>form cubes </a:t>
            </a:r>
            <a:r>
              <a:rPr sz="1800" spc="-10" dirty="0">
                <a:latin typeface="Times New Roman"/>
                <a:cs typeface="Times New Roman"/>
              </a:rPr>
              <a:t>with  </a:t>
            </a:r>
            <a:r>
              <a:rPr sz="1800" spc="-5" dirty="0">
                <a:latin typeface="Times New Roman"/>
                <a:cs typeface="Times New Roman"/>
              </a:rPr>
              <a:t>smooth </a:t>
            </a:r>
            <a:r>
              <a:rPr sz="1800" spc="-10" dirty="0">
                <a:latin typeface="Times New Roman"/>
                <a:cs typeface="Times New Roman"/>
              </a:rPr>
              <a:t>surfaces </a:t>
            </a:r>
            <a:r>
              <a:rPr sz="1800" spc="-5" dirty="0">
                <a:latin typeface="Times New Roman"/>
                <a:cs typeface="Times New Roman"/>
              </a:rPr>
              <a:t>(figure</a:t>
            </a:r>
            <a:r>
              <a:rPr sz="1800" spc="55" dirty="0">
                <a:latin typeface="Times New Roman"/>
                <a:cs typeface="Times New Roman"/>
              </a:rPr>
              <a:t> </a:t>
            </a:r>
            <a:r>
              <a:rPr sz="1800" dirty="0">
                <a:latin typeface="Times New Roman"/>
                <a:cs typeface="Times New Roman"/>
              </a:rPr>
              <a:t>6).</a:t>
            </a:r>
            <a:endParaRPr sz="1800">
              <a:latin typeface="Times New Roman"/>
              <a:cs typeface="Times New Roman"/>
            </a:endParaRPr>
          </a:p>
          <a:p>
            <a:pPr>
              <a:lnSpc>
                <a:spcPct val="100000"/>
              </a:lnSpc>
              <a:spcBef>
                <a:spcPts val="35"/>
              </a:spcBef>
            </a:pPr>
            <a:endParaRPr sz="1850">
              <a:latin typeface="Times New Roman"/>
              <a:cs typeface="Times New Roman"/>
            </a:endParaRPr>
          </a:p>
          <a:p>
            <a:pPr marL="12700" marR="10795">
              <a:lnSpc>
                <a:spcPct val="100000"/>
              </a:lnSpc>
            </a:pPr>
            <a:r>
              <a:rPr sz="1800" spc="-5" dirty="0">
                <a:latin typeface="Times New Roman"/>
                <a:cs typeface="Times New Roman"/>
              </a:rPr>
              <a:t>A </a:t>
            </a:r>
            <a:r>
              <a:rPr sz="1800" spc="-10" dirty="0">
                <a:latin typeface="Times New Roman"/>
                <a:cs typeface="Times New Roman"/>
              </a:rPr>
              <a:t>mineral </a:t>
            </a:r>
            <a:r>
              <a:rPr sz="1800" dirty="0">
                <a:latin typeface="Times New Roman"/>
                <a:cs typeface="Times New Roman"/>
              </a:rPr>
              <a:t>that naturally </a:t>
            </a:r>
            <a:r>
              <a:rPr sz="1800" spc="-5" dirty="0">
                <a:latin typeface="Times New Roman"/>
                <a:cs typeface="Times New Roman"/>
              </a:rPr>
              <a:t>breaks </a:t>
            </a:r>
            <a:r>
              <a:rPr sz="1800" dirty="0">
                <a:latin typeface="Times New Roman"/>
                <a:cs typeface="Times New Roman"/>
              </a:rPr>
              <a:t>into </a:t>
            </a:r>
            <a:r>
              <a:rPr sz="1800" spc="-5" dirty="0">
                <a:latin typeface="Times New Roman"/>
                <a:cs typeface="Times New Roman"/>
              </a:rPr>
              <a:t>perfectly </a:t>
            </a:r>
            <a:r>
              <a:rPr sz="1800" spc="-10" dirty="0">
                <a:latin typeface="Times New Roman"/>
                <a:cs typeface="Times New Roman"/>
              </a:rPr>
              <a:t>flat surfaces </a:t>
            </a:r>
            <a:r>
              <a:rPr sz="1800" spc="-5" dirty="0">
                <a:latin typeface="Times New Roman"/>
                <a:cs typeface="Times New Roman"/>
              </a:rPr>
              <a:t>is </a:t>
            </a:r>
            <a:r>
              <a:rPr sz="1800" dirty="0">
                <a:latin typeface="Times New Roman"/>
                <a:cs typeface="Times New Roman"/>
              </a:rPr>
              <a:t>exhibiting </a:t>
            </a:r>
            <a:r>
              <a:rPr sz="1800" spc="-10" dirty="0">
                <a:latin typeface="Times New Roman"/>
                <a:cs typeface="Times New Roman"/>
              </a:rPr>
              <a:t>cleavage. </a:t>
            </a:r>
            <a:r>
              <a:rPr sz="1800" dirty="0">
                <a:latin typeface="Times New Roman"/>
                <a:cs typeface="Times New Roman"/>
              </a:rPr>
              <a:t>Not  </a:t>
            </a:r>
            <a:r>
              <a:rPr sz="1800" spc="-5" dirty="0">
                <a:latin typeface="Times New Roman"/>
                <a:cs typeface="Times New Roman"/>
              </a:rPr>
              <a:t>all </a:t>
            </a:r>
            <a:r>
              <a:rPr sz="1800" spc="-10" dirty="0">
                <a:latin typeface="Times New Roman"/>
                <a:cs typeface="Times New Roman"/>
              </a:rPr>
              <a:t>minerals </a:t>
            </a:r>
            <a:r>
              <a:rPr sz="1800" spc="-5" dirty="0">
                <a:latin typeface="Times New Roman"/>
                <a:cs typeface="Times New Roman"/>
              </a:rPr>
              <a:t>have </a:t>
            </a:r>
            <a:r>
              <a:rPr sz="1800" spc="-10" dirty="0">
                <a:latin typeface="Times New Roman"/>
                <a:cs typeface="Times New Roman"/>
              </a:rPr>
              <a:t>cleavage. </a:t>
            </a:r>
            <a:r>
              <a:rPr sz="1800" spc="-5" dirty="0">
                <a:latin typeface="Times New Roman"/>
                <a:cs typeface="Times New Roman"/>
              </a:rPr>
              <a:t>A </a:t>
            </a:r>
            <a:r>
              <a:rPr sz="1800" spc="-10" dirty="0">
                <a:latin typeface="Times New Roman"/>
                <a:cs typeface="Times New Roman"/>
              </a:rPr>
              <a:t>cleavage </a:t>
            </a:r>
            <a:r>
              <a:rPr sz="1800" spc="-5" dirty="0">
                <a:latin typeface="Times New Roman"/>
                <a:cs typeface="Times New Roman"/>
              </a:rPr>
              <a:t>represents </a:t>
            </a:r>
            <a:r>
              <a:rPr sz="1800" dirty="0">
                <a:latin typeface="Times New Roman"/>
                <a:cs typeface="Times New Roman"/>
              </a:rPr>
              <a:t>a direction </a:t>
            </a:r>
            <a:r>
              <a:rPr sz="1800" spc="5" dirty="0">
                <a:latin typeface="Times New Roman"/>
                <a:cs typeface="Times New Roman"/>
              </a:rPr>
              <a:t>of </a:t>
            </a:r>
            <a:r>
              <a:rPr sz="1800" spc="-10" dirty="0">
                <a:latin typeface="Times New Roman"/>
                <a:cs typeface="Times New Roman"/>
              </a:rPr>
              <a:t>weakness </a:t>
            </a:r>
            <a:r>
              <a:rPr sz="1800" dirty="0">
                <a:latin typeface="Times New Roman"/>
                <a:cs typeface="Times New Roman"/>
              </a:rPr>
              <a:t>in the </a:t>
            </a:r>
            <a:r>
              <a:rPr sz="1800" spc="-10" dirty="0">
                <a:latin typeface="Times New Roman"/>
                <a:cs typeface="Times New Roman"/>
              </a:rPr>
              <a:t>crystal  </a:t>
            </a:r>
            <a:r>
              <a:rPr sz="1800" spc="-5" dirty="0">
                <a:latin typeface="Times New Roman"/>
                <a:cs typeface="Times New Roman"/>
              </a:rPr>
              <a:t>lattice. </a:t>
            </a:r>
            <a:r>
              <a:rPr sz="1800" spc="-10" dirty="0">
                <a:latin typeface="Times New Roman"/>
                <a:cs typeface="Times New Roman"/>
              </a:rPr>
              <a:t>Cleavage surfaces can </a:t>
            </a:r>
            <a:r>
              <a:rPr sz="1800" spc="5" dirty="0">
                <a:latin typeface="Times New Roman"/>
                <a:cs typeface="Times New Roman"/>
              </a:rPr>
              <a:t>be </a:t>
            </a:r>
            <a:r>
              <a:rPr sz="1800" dirty="0">
                <a:latin typeface="Times New Roman"/>
                <a:cs typeface="Times New Roman"/>
              </a:rPr>
              <a:t>distinguished </a:t>
            </a:r>
            <a:r>
              <a:rPr sz="1800" spc="5" dirty="0">
                <a:latin typeface="Times New Roman"/>
                <a:cs typeface="Times New Roman"/>
              </a:rPr>
              <a:t>by how </a:t>
            </a:r>
            <a:r>
              <a:rPr sz="1800" dirty="0">
                <a:latin typeface="Times New Roman"/>
                <a:cs typeface="Times New Roman"/>
              </a:rPr>
              <a:t>they consistently </a:t>
            </a:r>
            <a:r>
              <a:rPr sz="1800" spc="-10" dirty="0">
                <a:latin typeface="Times New Roman"/>
                <a:cs typeface="Times New Roman"/>
              </a:rPr>
              <a:t>reflect </a:t>
            </a:r>
            <a:r>
              <a:rPr sz="1800" dirty="0">
                <a:latin typeface="Times New Roman"/>
                <a:cs typeface="Times New Roman"/>
              </a:rPr>
              <a:t>light,  </a:t>
            </a:r>
            <a:r>
              <a:rPr sz="1800" spc="-5" dirty="0">
                <a:latin typeface="Times New Roman"/>
                <a:cs typeface="Times New Roman"/>
              </a:rPr>
              <a:t>as </a:t>
            </a:r>
            <a:r>
              <a:rPr sz="1800" dirty="0">
                <a:latin typeface="Times New Roman"/>
                <a:cs typeface="Times New Roman"/>
              </a:rPr>
              <a:t>if polished, </a:t>
            </a:r>
            <a:r>
              <a:rPr sz="1800" spc="-5" dirty="0">
                <a:latin typeface="Times New Roman"/>
                <a:cs typeface="Times New Roman"/>
              </a:rPr>
              <a:t>smooth, and even. </a:t>
            </a:r>
            <a:r>
              <a:rPr sz="1800" spc="-10" dirty="0">
                <a:latin typeface="Times New Roman"/>
                <a:cs typeface="Times New Roman"/>
              </a:rPr>
              <a:t>The cleavage </a:t>
            </a:r>
            <a:r>
              <a:rPr sz="1800" dirty="0">
                <a:latin typeface="Times New Roman"/>
                <a:cs typeface="Times New Roman"/>
              </a:rPr>
              <a:t>properties of a </a:t>
            </a:r>
            <a:r>
              <a:rPr sz="1800" spc="-10" dirty="0">
                <a:latin typeface="Times New Roman"/>
                <a:cs typeface="Times New Roman"/>
              </a:rPr>
              <a:t>mineral </a:t>
            </a:r>
            <a:r>
              <a:rPr sz="1800" spc="-5" dirty="0">
                <a:latin typeface="Times New Roman"/>
                <a:cs typeface="Times New Roman"/>
              </a:rPr>
              <a:t>are described </a:t>
            </a:r>
            <a:r>
              <a:rPr sz="1800" dirty="0">
                <a:latin typeface="Times New Roman"/>
                <a:cs typeface="Times New Roman"/>
              </a:rPr>
              <a:t>in  </a:t>
            </a:r>
            <a:r>
              <a:rPr sz="1800" spc="-10" dirty="0">
                <a:latin typeface="Times New Roman"/>
                <a:cs typeface="Times New Roman"/>
              </a:rPr>
              <a:t>terms </a:t>
            </a:r>
            <a:r>
              <a:rPr sz="1800" spc="5" dirty="0">
                <a:latin typeface="Times New Roman"/>
                <a:cs typeface="Times New Roman"/>
              </a:rPr>
              <a:t>of </a:t>
            </a:r>
            <a:r>
              <a:rPr sz="1800" dirty="0">
                <a:latin typeface="Times New Roman"/>
                <a:cs typeface="Times New Roman"/>
              </a:rPr>
              <a:t>the </a:t>
            </a:r>
            <a:r>
              <a:rPr sz="1800" spc="-5" dirty="0">
                <a:latin typeface="Times New Roman"/>
                <a:cs typeface="Times New Roman"/>
              </a:rPr>
              <a:t>number </a:t>
            </a:r>
            <a:r>
              <a:rPr sz="1800" spc="5" dirty="0">
                <a:latin typeface="Times New Roman"/>
                <a:cs typeface="Times New Roman"/>
              </a:rPr>
              <a:t>of </a:t>
            </a:r>
            <a:r>
              <a:rPr sz="1800" spc="-10" dirty="0">
                <a:latin typeface="Times New Roman"/>
                <a:cs typeface="Times New Roman"/>
              </a:rPr>
              <a:t>cleavages </a:t>
            </a:r>
            <a:r>
              <a:rPr sz="1800" dirty="0">
                <a:latin typeface="Times New Roman"/>
                <a:cs typeface="Times New Roman"/>
              </a:rPr>
              <a:t>and, if </a:t>
            </a:r>
            <a:r>
              <a:rPr sz="1800" spc="-10" dirty="0">
                <a:latin typeface="Times New Roman"/>
                <a:cs typeface="Times New Roman"/>
              </a:rPr>
              <a:t>more </a:t>
            </a:r>
            <a:r>
              <a:rPr sz="1800" dirty="0">
                <a:latin typeface="Times New Roman"/>
                <a:cs typeface="Times New Roman"/>
              </a:rPr>
              <a:t>than </a:t>
            </a:r>
            <a:r>
              <a:rPr sz="1800" spc="5" dirty="0">
                <a:latin typeface="Times New Roman"/>
                <a:cs typeface="Times New Roman"/>
              </a:rPr>
              <a:t>one </a:t>
            </a:r>
            <a:r>
              <a:rPr sz="1800" spc="-10" dirty="0">
                <a:latin typeface="Times New Roman"/>
                <a:cs typeface="Times New Roman"/>
              </a:rPr>
              <a:t>cleavage, </a:t>
            </a:r>
            <a:r>
              <a:rPr sz="1800" dirty="0">
                <a:latin typeface="Times New Roman"/>
                <a:cs typeface="Times New Roman"/>
              </a:rPr>
              <a:t>the </a:t>
            </a:r>
            <a:r>
              <a:rPr sz="1800" spc="-5" dirty="0">
                <a:latin typeface="Times New Roman"/>
                <a:cs typeface="Times New Roman"/>
              </a:rPr>
              <a:t>angles </a:t>
            </a:r>
            <a:r>
              <a:rPr sz="1800" spc="-10" dirty="0">
                <a:latin typeface="Times New Roman"/>
                <a:cs typeface="Times New Roman"/>
              </a:rPr>
              <a:t>between  </a:t>
            </a:r>
            <a:r>
              <a:rPr sz="1800" dirty="0">
                <a:latin typeface="Times New Roman"/>
                <a:cs typeface="Times New Roman"/>
              </a:rPr>
              <a:t>the </a:t>
            </a:r>
            <a:r>
              <a:rPr sz="1800" spc="-10" dirty="0">
                <a:latin typeface="Times New Roman"/>
                <a:cs typeface="Times New Roman"/>
              </a:rPr>
              <a:t>cleavages. </a:t>
            </a:r>
            <a:r>
              <a:rPr sz="1800" spc="-5" dirty="0">
                <a:latin typeface="Times New Roman"/>
                <a:cs typeface="Times New Roman"/>
              </a:rPr>
              <a:t>The number </a:t>
            </a:r>
            <a:r>
              <a:rPr sz="1800" spc="5" dirty="0">
                <a:latin typeface="Times New Roman"/>
                <a:cs typeface="Times New Roman"/>
              </a:rPr>
              <a:t>of </a:t>
            </a:r>
            <a:r>
              <a:rPr sz="1800" spc="-10" dirty="0">
                <a:latin typeface="Times New Roman"/>
                <a:cs typeface="Times New Roman"/>
              </a:rPr>
              <a:t>cleavages </a:t>
            </a:r>
            <a:r>
              <a:rPr sz="1800" spc="-5" dirty="0">
                <a:latin typeface="Times New Roman"/>
                <a:cs typeface="Times New Roman"/>
              </a:rPr>
              <a:t>is </a:t>
            </a:r>
            <a:r>
              <a:rPr sz="1800" spc="5" dirty="0">
                <a:latin typeface="Times New Roman"/>
                <a:cs typeface="Times New Roman"/>
              </a:rPr>
              <a:t>the </a:t>
            </a:r>
            <a:r>
              <a:rPr sz="1800" spc="-5" dirty="0">
                <a:latin typeface="Times New Roman"/>
                <a:cs typeface="Times New Roman"/>
              </a:rPr>
              <a:t>number </a:t>
            </a:r>
            <a:r>
              <a:rPr sz="1800" spc="5" dirty="0">
                <a:latin typeface="Times New Roman"/>
                <a:cs typeface="Times New Roman"/>
              </a:rPr>
              <a:t>or </a:t>
            </a:r>
            <a:r>
              <a:rPr sz="1800" dirty="0">
                <a:latin typeface="Times New Roman"/>
                <a:cs typeface="Times New Roman"/>
              </a:rPr>
              <a:t>directions in </a:t>
            </a:r>
            <a:r>
              <a:rPr sz="1800" spc="-5" dirty="0">
                <a:latin typeface="Times New Roman"/>
                <a:cs typeface="Times New Roman"/>
              </a:rPr>
              <a:t>which </a:t>
            </a:r>
            <a:r>
              <a:rPr sz="1800" dirty="0">
                <a:latin typeface="Times New Roman"/>
                <a:cs typeface="Times New Roman"/>
              </a:rPr>
              <a:t>the  </a:t>
            </a:r>
            <a:r>
              <a:rPr sz="1800" spc="-10" dirty="0">
                <a:latin typeface="Times New Roman"/>
                <a:cs typeface="Times New Roman"/>
              </a:rPr>
              <a:t>mineral cleaves. </a:t>
            </a:r>
            <a:r>
              <a:rPr sz="1800" dirty="0">
                <a:latin typeface="Times New Roman"/>
                <a:cs typeface="Times New Roman"/>
              </a:rPr>
              <a:t>A </a:t>
            </a:r>
            <a:r>
              <a:rPr sz="1800" spc="-10" dirty="0">
                <a:latin typeface="Times New Roman"/>
                <a:cs typeface="Times New Roman"/>
              </a:rPr>
              <a:t>mineral </a:t>
            </a:r>
            <a:r>
              <a:rPr sz="1800" spc="-15" dirty="0">
                <a:latin typeface="Times New Roman"/>
                <a:cs typeface="Times New Roman"/>
              </a:rPr>
              <a:t>may </a:t>
            </a:r>
            <a:r>
              <a:rPr sz="1800" spc="-5" dirty="0">
                <a:latin typeface="Times New Roman"/>
                <a:cs typeface="Times New Roman"/>
              </a:rPr>
              <a:t>exhibit </a:t>
            </a:r>
            <a:r>
              <a:rPr sz="1800" dirty="0">
                <a:latin typeface="Times New Roman"/>
                <a:cs typeface="Times New Roman"/>
              </a:rPr>
              <a:t>100 </a:t>
            </a:r>
            <a:r>
              <a:rPr sz="1800" spc="-10" dirty="0">
                <a:latin typeface="Times New Roman"/>
                <a:cs typeface="Times New Roman"/>
              </a:rPr>
              <a:t>cleavage surfaces </a:t>
            </a:r>
            <a:r>
              <a:rPr sz="1800" spc="-5" dirty="0">
                <a:latin typeface="Times New Roman"/>
                <a:cs typeface="Times New Roman"/>
              </a:rPr>
              <a:t>parallel </a:t>
            </a:r>
            <a:r>
              <a:rPr sz="1800" dirty="0">
                <a:latin typeface="Times New Roman"/>
                <a:cs typeface="Times New Roman"/>
              </a:rPr>
              <a:t>to </a:t>
            </a:r>
            <a:r>
              <a:rPr sz="1800" spc="-10" dirty="0">
                <a:latin typeface="Times New Roman"/>
                <a:cs typeface="Times New Roman"/>
              </a:rPr>
              <a:t>each</a:t>
            </a:r>
            <a:r>
              <a:rPr sz="1800" spc="140" dirty="0">
                <a:latin typeface="Times New Roman"/>
                <a:cs typeface="Times New Roman"/>
              </a:rPr>
              <a:t> </a:t>
            </a:r>
            <a:r>
              <a:rPr sz="1800" spc="-15" dirty="0">
                <a:latin typeface="Times New Roman"/>
                <a:cs typeface="Times New Roman"/>
              </a:rPr>
              <a:t>other.</a:t>
            </a:r>
            <a:endParaRPr sz="1800">
              <a:latin typeface="Times New Roman"/>
              <a:cs typeface="Times New Roman"/>
            </a:endParaRPr>
          </a:p>
          <a:p>
            <a:pPr marL="12700" marR="295275">
              <a:lnSpc>
                <a:spcPct val="100000"/>
              </a:lnSpc>
              <a:spcBef>
                <a:spcPts val="10"/>
              </a:spcBef>
            </a:pPr>
            <a:r>
              <a:rPr sz="1800" spc="-5" dirty="0">
                <a:latin typeface="Times New Roman"/>
                <a:cs typeface="Times New Roman"/>
              </a:rPr>
              <a:t>Those represent </a:t>
            </a:r>
            <a:r>
              <a:rPr sz="1800" dirty="0">
                <a:latin typeface="Times New Roman"/>
                <a:cs typeface="Times New Roman"/>
              </a:rPr>
              <a:t>a </a:t>
            </a:r>
            <a:r>
              <a:rPr sz="1800" spc="-5" dirty="0">
                <a:latin typeface="Times New Roman"/>
                <a:cs typeface="Times New Roman"/>
              </a:rPr>
              <a:t>single </a:t>
            </a:r>
            <a:r>
              <a:rPr sz="1800" spc="-10" dirty="0">
                <a:latin typeface="Times New Roman"/>
                <a:cs typeface="Times New Roman"/>
              </a:rPr>
              <a:t>cleavage </a:t>
            </a:r>
            <a:r>
              <a:rPr sz="1800" spc="-5" dirty="0">
                <a:latin typeface="Times New Roman"/>
                <a:cs typeface="Times New Roman"/>
              </a:rPr>
              <a:t>because </a:t>
            </a:r>
            <a:r>
              <a:rPr sz="1800" dirty="0">
                <a:latin typeface="Times New Roman"/>
                <a:cs typeface="Times New Roman"/>
              </a:rPr>
              <a:t>the </a:t>
            </a:r>
            <a:r>
              <a:rPr sz="1800" spc="-10" dirty="0">
                <a:latin typeface="Times New Roman"/>
                <a:cs typeface="Times New Roman"/>
              </a:rPr>
              <a:t>surfaces </a:t>
            </a:r>
            <a:r>
              <a:rPr sz="1800" spc="-5" dirty="0">
                <a:latin typeface="Times New Roman"/>
                <a:cs typeface="Times New Roman"/>
              </a:rPr>
              <a:t>are all </a:t>
            </a:r>
            <a:r>
              <a:rPr sz="1800" dirty="0">
                <a:latin typeface="Times New Roman"/>
                <a:cs typeface="Times New Roman"/>
              </a:rPr>
              <a:t>oriented in the </a:t>
            </a:r>
            <a:r>
              <a:rPr sz="1800" spc="-15" dirty="0">
                <a:latin typeface="Times New Roman"/>
                <a:cs typeface="Times New Roman"/>
              </a:rPr>
              <a:t>same  </a:t>
            </a:r>
            <a:r>
              <a:rPr sz="1800" dirty="0">
                <a:latin typeface="Times New Roman"/>
                <a:cs typeface="Times New Roman"/>
              </a:rPr>
              <a:t>direction. </a:t>
            </a:r>
            <a:r>
              <a:rPr sz="1800" spc="-5" dirty="0">
                <a:latin typeface="Times New Roman"/>
                <a:cs typeface="Times New Roman"/>
              </a:rPr>
              <a:t>The </a:t>
            </a:r>
            <a:r>
              <a:rPr sz="1800" dirty="0">
                <a:latin typeface="Times New Roman"/>
                <a:cs typeface="Times New Roman"/>
              </a:rPr>
              <a:t>possible </a:t>
            </a:r>
            <a:r>
              <a:rPr sz="1800" spc="-5" dirty="0">
                <a:latin typeface="Times New Roman"/>
                <a:cs typeface="Times New Roman"/>
              </a:rPr>
              <a:t>number </a:t>
            </a:r>
            <a:r>
              <a:rPr sz="1800" spc="5" dirty="0">
                <a:latin typeface="Times New Roman"/>
                <a:cs typeface="Times New Roman"/>
              </a:rPr>
              <a:t>of </a:t>
            </a:r>
            <a:r>
              <a:rPr sz="1800" spc="-10" dirty="0">
                <a:latin typeface="Times New Roman"/>
                <a:cs typeface="Times New Roman"/>
              </a:rPr>
              <a:t>cleavages </a:t>
            </a:r>
            <a:r>
              <a:rPr sz="1800" dirty="0">
                <a:latin typeface="Times New Roman"/>
                <a:cs typeface="Times New Roman"/>
              </a:rPr>
              <a:t>a </a:t>
            </a:r>
            <a:r>
              <a:rPr sz="1800" spc="-5" dirty="0">
                <a:latin typeface="Times New Roman"/>
                <a:cs typeface="Times New Roman"/>
              </a:rPr>
              <a:t>mineral </a:t>
            </a:r>
            <a:r>
              <a:rPr sz="1800" spc="-15" dirty="0">
                <a:latin typeface="Times New Roman"/>
                <a:cs typeface="Times New Roman"/>
              </a:rPr>
              <a:t>may </a:t>
            </a:r>
            <a:r>
              <a:rPr sz="1800" spc="-5" dirty="0">
                <a:latin typeface="Times New Roman"/>
                <a:cs typeface="Times New Roman"/>
              </a:rPr>
              <a:t>have are </a:t>
            </a:r>
            <a:r>
              <a:rPr sz="1800" spc="5" dirty="0">
                <a:latin typeface="Times New Roman"/>
                <a:cs typeface="Times New Roman"/>
              </a:rPr>
              <a:t>1,2,3,4, or 6. </a:t>
            </a:r>
            <a:r>
              <a:rPr sz="1800" dirty="0">
                <a:latin typeface="Times New Roman"/>
                <a:cs typeface="Times New Roman"/>
              </a:rPr>
              <a:t>If  </a:t>
            </a:r>
            <a:r>
              <a:rPr sz="1800" spc="-10" dirty="0">
                <a:latin typeface="Times New Roman"/>
                <a:cs typeface="Times New Roman"/>
              </a:rPr>
              <a:t>more </a:t>
            </a:r>
            <a:r>
              <a:rPr sz="1800" dirty="0">
                <a:latin typeface="Times New Roman"/>
                <a:cs typeface="Times New Roman"/>
              </a:rPr>
              <a:t>than 1 </a:t>
            </a:r>
            <a:r>
              <a:rPr sz="1800" spc="-10" dirty="0">
                <a:latin typeface="Times New Roman"/>
                <a:cs typeface="Times New Roman"/>
              </a:rPr>
              <a:t>cleavage </a:t>
            </a:r>
            <a:r>
              <a:rPr sz="1800" spc="-5" dirty="0">
                <a:latin typeface="Times New Roman"/>
                <a:cs typeface="Times New Roman"/>
              </a:rPr>
              <a:t>is </a:t>
            </a:r>
            <a:r>
              <a:rPr sz="1800" dirty="0">
                <a:latin typeface="Times New Roman"/>
                <a:cs typeface="Times New Roman"/>
              </a:rPr>
              <a:t>present, and a </a:t>
            </a:r>
            <a:r>
              <a:rPr sz="1800" spc="-5" dirty="0">
                <a:latin typeface="Times New Roman"/>
                <a:cs typeface="Times New Roman"/>
              </a:rPr>
              <a:t>device for measuring angles is </a:t>
            </a:r>
            <a:r>
              <a:rPr sz="1800" spc="5" dirty="0">
                <a:latin typeface="Times New Roman"/>
                <a:cs typeface="Times New Roman"/>
              </a:rPr>
              <a:t>not </a:t>
            </a:r>
            <a:r>
              <a:rPr sz="1800" spc="-5" dirty="0">
                <a:latin typeface="Times New Roman"/>
                <a:cs typeface="Times New Roman"/>
              </a:rPr>
              <a:t>available,  simply state whether </a:t>
            </a:r>
            <a:r>
              <a:rPr sz="1800" dirty="0">
                <a:latin typeface="Times New Roman"/>
                <a:cs typeface="Times New Roman"/>
              </a:rPr>
              <a:t>the </a:t>
            </a:r>
            <a:r>
              <a:rPr sz="1800" spc="-10" dirty="0">
                <a:latin typeface="Times New Roman"/>
                <a:cs typeface="Times New Roman"/>
              </a:rPr>
              <a:t>cleavages </a:t>
            </a:r>
            <a:r>
              <a:rPr sz="1800" spc="-5" dirty="0">
                <a:latin typeface="Times New Roman"/>
                <a:cs typeface="Times New Roman"/>
              </a:rPr>
              <a:t>intersect at </a:t>
            </a:r>
            <a:r>
              <a:rPr sz="1800" spc="15" dirty="0">
                <a:latin typeface="Times New Roman"/>
                <a:cs typeface="Times New Roman"/>
              </a:rPr>
              <a:t>90° </a:t>
            </a:r>
            <a:r>
              <a:rPr sz="1800" spc="5" dirty="0">
                <a:latin typeface="Times New Roman"/>
                <a:cs typeface="Times New Roman"/>
              </a:rPr>
              <a:t>or not</a:t>
            </a:r>
            <a:r>
              <a:rPr sz="1800" spc="30" dirty="0">
                <a:latin typeface="Times New Roman"/>
                <a:cs typeface="Times New Roman"/>
              </a:rPr>
              <a:t> </a:t>
            </a:r>
            <a:r>
              <a:rPr sz="1800" dirty="0">
                <a:latin typeface="Times New Roman"/>
                <a:cs typeface="Times New Roman"/>
              </a:rPr>
              <a:t>90°.</a:t>
            </a:r>
            <a:endParaRPr sz="1800">
              <a:latin typeface="Times New Roman"/>
              <a:cs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143255" y="0"/>
            <a:ext cx="8438515" cy="6631940"/>
            <a:chOff x="143255" y="0"/>
            <a:chExt cx="8438515" cy="6631940"/>
          </a:xfrm>
        </p:grpSpPr>
        <p:sp>
          <p:nvSpPr>
            <p:cNvPr id="3" name="object 3"/>
            <p:cNvSpPr/>
            <p:nvPr/>
          </p:nvSpPr>
          <p:spPr>
            <a:xfrm>
              <a:off x="143255" y="0"/>
              <a:ext cx="3892296" cy="5891784"/>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4035552" y="1057655"/>
              <a:ext cx="4546150" cy="5573709"/>
            </a:xfrm>
            <a:prstGeom prst="rect">
              <a:avLst/>
            </a:prstGeom>
            <a:blipFill>
              <a:blip r:embed="rId3" cstate="print"/>
              <a:stretch>
                <a:fillRect/>
              </a:stretch>
            </a:blipFill>
          </p:spPr>
          <p:txBody>
            <a:bodyPr wrap="square" lIns="0" tIns="0" rIns="0" bIns="0" rtlCol="0"/>
            <a:lstStyle/>
            <a:p>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783336" y="429768"/>
            <a:ext cx="3240024" cy="2432304"/>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862685" y="3045078"/>
            <a:ext cx="2565400" cy="1120140"/>
          </a:xfrm>
          <a:prstGeom prst="rect">
            <a:avLst/>
          </a:prstGeom>
        </p:spPr>
        <p:txBody>
          <a:bodyPr vert="horz" wrap="square" lIns="0" tIns="13335" rIns="0" bIns="0" rtlCol="0">
            <a:spAutoFit/>
          </a:bodyPr>
          <a:lstStyle/>
          <a:p>
            <a:pPr marL="12700" marR="5080">
              <a:lnSpc>
                <a:spcPct val="99700"/>
              </a:lnSpc>
              <a:spcBef>
                <a:spcPts val="105"/>
              </a:spcBef>
            </a:pPr>
            <a:r>
              <a:rPr sz="1800" dirty="0">
                <a:latin typeface="Times New Roman"/>
                <a:cs typeface="Times New Roman"/>
              </a:rPr>
              <a:t>Figure </a:t>
            </a:r>
            <a:r>
              <a:rPr sz="1800" spc="5" dirty="0">
                <a:latin typeface="Times New Roman"/>
                <a:cs typeface="Times New Roman"/>
              </a:rPr>
              <a:t>6. </a:t>
            </a:r>
            <a:r>
              <a:rPr sz="1800" spc="-5" dirty="0">
                <a:latin typeface="Times New Roman"/>
                <a:cs typeface="Times New Roman"/>
              </a:rPr>
              <a:t>A </a:t>
            </a:r>
            <a:r>
              <a:rPr sz="1800" dirty="0">
                <a:latin typeface="Times New Roman"/>
                <a:cs typeface="Times New Roman"/>
              </a:rPr>
              <a:t>close-up </a:t>
            </a:r>
            <a:r>
              <a:rPr sz="1800" spc="-5" dirty="0">
                <a:latin typeface="Times New Roman"/>
                <a:cs typeface="Times New Roman"/>
              </a:rPr>
              <a:t>view  </a:t>
            </a:r>
            <a:r>
              <a:rPr sz="1800" spc="5" dirty="0">
                <a:latin typeface="Times New Roman"/>
                <a:cs typeface="Times New Roman"/>
              </a:rPr>
              <a:t>of sodium </a:t>
            </a:r>
            <a:r>
              <a:rPr sz="1800" dirty="0">
                <a:latin typeface="Times New Roman"/>
                <a:cs typeface="Times New Roman"/>
              </a:rPr>
              <a:t>chloride in a  </a:t>
            </a:r>
            <a:r>
              <a:rPr sz="1800" spc="-10" dirty="0">
                <a:latin typeface="Times New Roman"/>
                <a:cs typeface="Times New Roman"/>
              </a:rPr>
              <a:t>water </a:t>
            </a:r>
            <a:r>
              <a:rPr sz="1800" spc="5" dirty="0">
                <a:latin typeface="Times New Roman"/>
                <a:cs typeface="Times New Roman"/>
              </a:rPr>
              <a:t>bubble </a:t>
            </a:r>
            <a:r>
              <a:rPr sz="1800" dirty="0">
                <a:latin typeface="Times New Roman"/>
                <a:cs typeface="Times New Roman"/>
              </a:rPr>
              <a:t>aboard the  International Space</a:t>
            </a:r>
            <a:r>
              <a:rPr sz="1800" spc="-85" dirty="0">
                <a:latin typeface="Times New Roman"/>
                <a:cs typeface="Times New Roman"/>
              </a:rPr>
              <a:t> </a:t>
            </a:r>
            <a:r>
              <a:rPr sz="1800" dirty="0">
                <a:latin typeface="Times New Roman"/>
                <a:cs typeface="Times New Roman"/>
              </a:rPr>
              <a:t>Station</a:t>
            </a:r>
            <a:r>
              <a:rPr sz="1800" dirty="0">
                <a:latin typeface="Carlito"/>
                <a:cs typeface="Carlito"/>
              </a:rPr>
              <a:t>.</a:t>
            </a:r>
            <a:endParaRPr sz="1800">
              <a:latin typeface="Carlito"/>
              <a:cs typeface="Carlito"/>
            </a:endParaRPr>
          </a:p>
        </p:txBody>
      </p:sp>
      <p:sp>
        <p:nvSpPr>
          <p:cNvPr id="4" name="object 4"/>
          <p:cNvSpPr txBox="1"/>
          <p:nvPr/>
        </p:nvSpPr>
        <p:spPr>
          <a:xfrm>
            <a:off x="862685" y="4416628"/>
            <a:ext cx="7399020" cy="1672589"/>
          </a:xfrm>
          <a:prstGeom prst="rect">
            <a:avLst/>
          </a:prstGeom>
        </p:spPr>
        <p:txBody>
          <a:bodyPr vert="horz" wrap="square" lIns="0" tIns="12700" rIns="0" bIns="0" rtlCol="0">
            <a:spAutoFit/>
          </a:bodyPr>
          <a:lstStyle/>
          <a:p>
            <a:pPr marL="12700" marR="5080">
              <a:lnSpc>
                <a:spcPct val="100000"/>
              </a:lnSpc>
              <a:spcBef>
                <a:spcPts val="100"/>
              </a:spcBef>
            </a:pPr>
            <a:r>
              <a:rPr sz="1800" spc="-70" dirty="0">
                <a:latin typeface="Times New Roman"/>
                <a:cs typeface="Times New Roman"/>
              </a:rPr>
              <a:t>To </a:t>
            </a:r>
            <a:r>
              <a:rPr sz="1800" dirty="0">
                <a:latin typeface="Times New Roman"/>
                <a:cs typeface="Times New Roman"/>
              </a:rPr>
              <a:t>see </a:t>
            </a:r>
            <a:r>
              <a:rPr sz="1800" spc="-5" dirty="0">
                <a:latin typeface="Times New Roman"/>
                <a:cs typeface="Times New Roman"/>
              </a:rPr>
              <a:t>mineral </a:t>
            </a:r>
            <a:r>
              <a:rPr sz="1800" spc="-10" dirty="0">
                <a:latin typeface="Times New Roman"/>
                <a:cs typeface="Times New Roman"/>
              </a:rPr>
              <a:t>cleavage, </a:t>
            </a:r>
            <a:r>
              <a:rPr sz="1800" spc="5" dirty="0">
                <a:latin typeface="Times New Roman"/>
                <a:cs typeface="Times New Roman"/>
              </a:rPr>
              <a:t>hold </a:t>
            </a:r>
            <a:r>
              <a:rPr sz="1800" dirty="0">
                <a:latin typeface="Times New Roman"/>
                <a:cs typeface="Times New Roman"/>
              </a:rPr>
              <a:t>the </a:t>
            </a:r>
            <a:r>
              <a:rPr sz="1800" spc="-5" dirty="0">
                <a:latin typeface="Times New Roman"/>
                <a:cs typeface="Times New Roman"/>
              </a:rPr>
              <a:t>mineral </a:t>
            </a:r>
            <a:r>
              <a:rPr sz="1800" spc="5" dirty="0">
                <a:latin typeface="Times New Roman"/>
                <a:cs typeface="Times New Roman"/>
              </a:rPr>
              <a:t>up </a:t>
            </a:r>
            <a:r>
              <a:rPr sz="1800" spc="-5" dirty="0">
                <a:latin typeface="Times New Roman"/>
                <a:cs typeface="Times New Roman"/>
              </a:rPr>
              <a:t>beneath </a:t>
            </a:r>
            <a:r>
              <a:rPr sz="1800" dirty="0">
                <a:latin typeface="Times New Roman"/>
                <a:cs typeface="Times New Roman"/>
              </a:rPr>
              <a:t>a strong </a:t>
            </a:r>
            <a:r>
              <a:rPr sz="1800" spc="-5" dirty="0">
                <a:latin typeface="Times New Roman"/>
                <a:cs typeface="Times New Roman"/>
              </a:rPr>
              <a:t>light </a:t>
            </a:r>
            <a:r>
              <a:rPr sz="1800" dirty="0">
                <a:latin typeface="Times New Roman"/>
                <a:cs typeface="Times New Roman"/>
              </a:rPr>
              <a:t>and </a:t>
            </a:r>
            <a:r>
              <a:rPr sz="1800" spc="-10" dirty="0">
                <a:latin typeface="Times New Roman"/>
                <a:cs typeface="Times New Roman"/>
              </a:rPr>
              <a:t>move </a:t>
            </a:r>
            <a:r>
              <a:rPr sz="1800" dirty="0">
                <a:latin typeface="Times New Roman"/>
                <a:cs typeface="Times New Roman"/>
              </a:rPr>
              <a:t>it  </a:t>
            </a:r>
            <a:r>
              <a:rPr sz="1800" spc="5" dirty="0">
                <a:latin typeface="Times New Roman"/>
                <a:cs typeface="Times New Roman"/>
              </a:rPr>
              <a:t>around, </a:t>
            </a:r>
            <a:r>
              <a:rPr sz="1800" spc="-10" dirty="0">
                <a:latin typeface="Times New Roman"/>
                <a:cs typeface="Times New Roman"/>
              </a:rPr>
              <a:t>move </a:t>
            </a:r>
            <a:r>
              <a:rPr sz="1800" dirty="0">
                <a:latin typeface="Times New Roman"/>
                <a:cs typeface="Times New Roman"/>
              </a:rPr>
              <a:t>it around </a:t>
            </a:r>
            <a:r>
              <a:rPr sz="1800" spc="-10" dirty="0">
                <a:latin typeface="Times New Roman"/>
                <a:cs typeface="Times New Roman"/>
              </a:rPr>
              <a:t>some </a:t>
            </a:r>
            <a:r>
              <a:rPr sz="1800" spc="-5" dirty="0">
                <a:latin typeface="Times New Roman"/>
                <a:cs typeface="Times New Roman"/>
              </a:rPr>
              <a:t>more, </a:t>
            </a:r>
            <a:r>
              <a:rPr sz="1800" dirty="0">
                <a:latin typeface="Times New Roman"/>
                <a:cs typeface="Times New Roman"/>
              </a:rPr>
              <a:t>to </a:t>
            </a:r>
            <a:r>
              <a:rPr sz="1800" spc="-5" dirty="0">
                <a:latin typeface="Times New Roman"/>
                <a:cs typeface="Times New Roman"/>
              </a:rPr>
              <a:t>see </a:t>
            </a:r>
            <a:r>
              <a:rPr sz="1800" spc="5" dirty="0">
                <a:latin typeface="Times New Roman"/>
                <a:cs typeface="Times New Roman"/>
              </a:rPr>
              <a:t>how the </a:t>
            </a:r>
            <a:r>
              <a:rPr sz="1800" spc="-10" dirty="0">
                <a:latin typeface="Times New Roman"/>
                <a:cs typeface="Times New Roman"/>
              </a:rPr>
              <a:t>different </a:t>
            </a:r>
            <a:r>
              <a:rPr sz="1800" dirty="0">
                <a:latin typeface="Times New Roman"/>
                <a:cs typeface="Times New Roman"/>
              </a:rPr>
              <a:t>sides </a:t>
            </a:r>
            <a:r>
              <a:rPr sz="1800" spc="-10" dirty="0">
                <a:latin typeface="Times New Roman"/>
                <a:cs typeface="Times New Roman"/>
              </a:rPr>
              <a:t>reflect </a:t>
            </a:r>
            <a:r>
              <a:rPr sz="1800" dirty="0">
                <a:latin typeface="Times New Roman"/>
                <a:cs typeface="Times New Roman"/>
              </a:rPr>
              <a:t>light. </a:t>
            </a:r>
            <a:r>
              <a:rPr sz="1800" spc="-5" dirty="0">
                <a:latin typeface="Times New Roman"/>
                <a:cs typeface="Times New Roman"/>
              </a:rPr>
              <a:t>A  </a:t>
            </a:r>
            <a:r>
              <a:rPr sz="1800" spc="-10" dirty="0">
                <a:latin typeface="Times New Roman"/>
                <a:cs typeface="Times New Roman"/>
              </a:rPr>
              <a:t>cleavage </a:t>
            </a:r>
            <a:r>
              <a:rPr sz="1800" dirty="0">
                <a:latin typeface="Times New Roman"/>
                <a:cs typeface="Times New Roman"/>
              </a:rPr>
              <a:t>direction </a:t>
            </a:r>
            <a:r>
              <a:rPr sz="1800" spc="-10" dirty="0">
                <a:latin typeface="Times New Roman"/>
                <a:cs typeface="Times New Roman"/>
              </a:rPr>
              <a:t>will </a:t>
            </a:r>
            <a:r>
              <a:rPr sz="1800" dirty="0">
                <a:latin typeface="Times New Roman"/>
                <a:cs typeface="Times New Roman"/>
              </a:rPr>
              <a:t>show </a:t>
            </a:r>
            <a:r>
              <a:rPr sz="1800" spc="5" dirty="0">
                <a:latin typeface="Times New Roman"/>
                <a:cs typeface="Times New Roman"/>
              </a:rPr>
              <a:t>up </a:t>
            </a:r>
            <a:r>
              <a:rPr sz="1800" spc="-5" dirty="0">
                <a:latin typeface="Times New Roman"/>
                <a:cs typeface="Times New Roman"/>
              </a:rPr>
              <a:t>as </a:t>
            </a:r>
            <a:r>
              <a:rPr sz="1800" dirty="0">
                <a:latin typeface="Times New Roman"/>
                <a:cs typeface="Times New Roman"/>
              </a:rPr>
              <a:t>a smooth, </a:t>
            </a:r>
            <a:r>
              <a:rPr sz="1800" spc="-25" dirty="0">
                <a:latin typeface="Times New Roman"/>
                <a:cs typeface="Times New Roman"/>
              </a:rPr>
              <a:t>shiny, </a:t>
            </a:r>
            <a:r>
              <a:rPr sz="1800" spc="-5" dirty="0">
                <a:latin typeface="Times New Roman"/>
                <a:cs typeface="Times New Roman"/>
              </a:rPr>
              <a:t>evenly </a:t>
            </a:r>
            <a:r>
              <a:rPr sz="1800" dirty="0">
                <a:latin typeface="Times New Roman"/>
                <a:cs typeface="Times New Roman"/>
              </a:rPr>
              <a:t>bright </a:t>
            </a:r>
            <a:r>
              <a:rPr sz="1800" spc="-5" dirty="0">
                <a:latin typeface="Times New Roman"/>
                <a:cs typeface="Times New Roman"/>
              </a:rPr>
              <a:t>sheen </a:t>
            </a:r>
            <a:r>
              <a:rPr sz="1800" spc="5" dirty="0">
                <a:latin typeface="Times New Roman"/>
                <a:cs typeface="Times New Roman"/>
              </a:rPr>
              <a:t>of </a:t>
            </a:r>
            <a:r>
              <a:rPr sz="1800" dirty="0">
                <a:latin typeface="Times New Roman"/>
                <a:cs typeface="Times New Roman"/>
              </a:rPr>
              <a:t>light  </a:t>
            </a:r>
            <a:r>
              <a:rPr sz="1800" spc="-5" dirty="0">
                <a:latin typeface="Times New Roman"/>
                <a:cs typeface="Times New Roman"/>
              </a:rPr>
              <a:t>reflected </a:t>
            </a:r>
            <a:r>
              <a:rPr sz="1800" spc="5" dirty="0">
                <a:latin typeface="Times New Roman"/>
                <a:cs typeface="Times New Roman"/>
              </a:rPr>
              <a:t>by one </a:t>
            </a:r>
            <a:r>
              <a:rPr sz="1800" spc="-5" dirty="0">
                <a:latin typeface="Times New Roman"/>
                <a:cs typeface="Times New Roman"/>
              </a:rPr>
              <a:t>set </a:t>
            </a:r>
            <a:r>
              <a:rPr sz="1800" spc="5" dirty="0">
                <a:latin typeface="Times New Roman"/>
                <a:cs typeface="Times New Roman"/>
              </a:rPr>
              <a:t>of </a:t>
            </a:r>
            <a:r>
              <a:rPr sz="1800" dirty="0">
                <a:latin typeface="Times New Roman"/>
                <a:cs typeface="Times New Roman"/>
              </a:rPr>
              <a:t>parallel </a:t>
            </a:r>
            <a:r>
              <a:rPr sz="1800" spc="-5" dirty="0">
                <a:latin typeface="Times New Roman"/>
                <a:cs typeface="Times New Roman"/>
              </a:rPr>
              <a:t>surfaces </a:t>
            </a:r>
            <a:r>
              <a:rPr sz="1800" spc="5" dirty="0">
                <a:latin typeface="Times New Roman"/>
                <a:cs typeface="Times New Roman"/>
              </a:rPr>
              <a:t>on the</a:t>
            </a:r>
            <a:r>
              <a:rPr sz="1800" spc="-20" dirty="0">
                <a:latin typeface="Times New Roman"/>
                <a:cs typeface="Times New Roman"/>
              </a:rPr>
              <a:t> </a:t>
            </a:r>
            <a:r>
              <a:rPr sz="1800" spc="-5" dirty="0">
                <a:latin typeface="Times New Roman"/>
                <a:cs typeface="Times New Roman"/>
              </a:rPr>
              <a:t>mineral.</a:t>
            </a:r>
            <a:endParaRPr sz="1800">
              <a:latin typeface="Times New Roman"/>
              <a:cs typeface="Times New Roman"/>
            </a:endParaRPr>
          </a:p>
          <a:p>
            <a:pPr>
              <a:lnSpc>
                <a:spcPct val="100000"/>
              </a:lnSpc>
              <a:spcBef>
                <a:spcPts val="40"/>
              </a:spcBef>
            </a:pPr>
            <a:endParaRPr sz="1850">
              <a:latin typeface="Times New Roman"/>
              <a:cs typeface="Times New Roman"/>
            </a:endParaRPr>
          </a:p>
          <a:p>
            <a:pPr marL="12700">
              <a:lnSpc>
                <a:spcPct val="100000"/>
              </a:lnSpc>
            </a:pPr>
            <a:r>
              <a:rPr sz="1800" dirty="0">
                <a:latin typeface="Times New Roman"/>
                <a:cs typeface="Times New Roman"/>
              </a:rPr>
              <a:t>Mica has </a:t>
            </a:r>
            <a:r>
              <a:rPr sz="1800" spc="-10" dirty="0">
                <a:latin typeface="Times New Roman"/>
                <a:cs typeface="Times New Roman"/>
              </a:rPr>
              <a:t>cleavage </a:t>
            </a:r>
            <a:r>
              <a:rPr sz="1800" dirty="0">
                <a:latin typeface="Times New Roman"/>
                <a:cs typeface="Times New Roman"/>
              </a:rPr>
              <a:t>in </a:t>
            </a:r>
            <a:r>
              <a:rPr sz="1800" spc="5" dirty="0">
                <a:latin typeface="Times New Roman"/>
                <a:cs typeface="Times New Roman"/>
              </a:rPr>
              <a:t>one </a:t>
            </a:r>
            <a:r>
              <a:rPr sz="1800" dirty="0">
                <a:latin typeface="Times New Roman"/>
                <a:cs typeface="Times New Roman"/>
              </a:rPr>
              <a:t>direction and </a:t>
            </a:r>
            <a:r>
              <a:rPr sz="1800" spc="-10" dirty="0">
                <a:latin typeface="Times New Roman"/>
                <a:cs typeface="Times New Roman"/>
              </a:rPr>
              <a:t>forms </a:t>
            </a:r>
            <a:r>
              <a:rPr sz="1800" spc="-5" dirty="0">
                <a:latin typeface="Times New Roman"/>
                <a:cs typeface="Times New Roman"/>
              </a:rPr>
              <a:t>sheets (figure</a:t>
            </a:r>
            <a:r>
              <a:rPr sz="1800" spc="55" dirty="0">
                <a:latin typeface="Times New Roman"/>
                <a:cs typeface="Times New Roman"/>
              </a:rPr>
              <a:t> </a:t>
            </a:r>
            <a:r>
              <a:rPr sz="1800" dirty="0">
                <a:latin typeface="Times New Roman"/>
                <a:cs typeface="Times New Roman"/>
              </a:rPr>
              <a:t>7).</a:t>
            </a:r>
            <a:endParaRPr sz="1800">
              <a:latin typeface="Times New Roman"/>
              <a:cs typeface="Times New Roman"/>
            </a:endParaRPr>
          </a:p>
        </p:txBody>
      </p:sp>
      <p:sp>
        <p:nvSpPr>
          <p:cNvPr id="5" name="object 5"/>
          <p:cNvSpPr/>
          <p:nvPr/>
        </p:nvSpPr>
        <p:spPr>
          <a:xfrm>
            <a:off x="4379976" y="429768"/>
            <a:ext cx="3889248" cy="2859024"/>
          </a:xfrm>
          <a:prstGeom prst="rect">
            <a:avLst/>
          </a:prstGeom>
          <a:blipFill>
            <a:blip r:embed="rId3" cstate="print"/>
            <a:stretch>
              <a:fillRect/>
            </a:stretch>
          </a:blipFill>
        </p:spPr>
        <p:txBody>
          <a:bodyPr wrap="square" lIns="0" tIns="0" rIns="0" bIns="0" rtlCol="0"/>
          <a:lstStyle/>
          <a:p>
            <a:endParaRPr/>
          </a:p>
        </p:txBody>
      </p:sp>
      <p:sp>
        <p:nvSpPr>
          <p:cNvPr id="6" name="object 6"/>
          <p:cNvSpPr txBox="1"/>
          <p:nvPr/>
        </p:nvSpPr>
        <p:spPr>
          <a:xfrm>
            <a:off x="4582159" y="3466845"/>
            <a:ext cx="2246630" cy="299720"/>
          </a:xfrm>
          <a:prstGeom prst="rect">
            <a:avLst/>
          </a:prstGeom>
        </p:spPr>
        <p:txBody>
          <a:bodyPr vert="horz" wrap="square" lIns="0" tIns="12700" rIns="0" bIns="0" rtlCol="0">
            <a:spAutoFit/>
          </a:bodyPr>
          <a:lstStyle/>
          <a:p>
            <a:pPr marL="12700">
              <a:lnSpc>
                <a:spcPct val="100000"/>
              </a:lnSpc>
              <a:spcBef>
                <a:spcPts val="100"/>
              </a:spcBef>
            </a:pPr>
            <a:r>
              <a:rPr sz="1800" dirty="0">
                <a:latin typeface="Times New Roman"/>
                <a:cs typeface="Times New Roman"/>
              </a:rPr>
              <a:t>Figure </a:t>
            </a:r>
            <a:r>
              <a:rPr sz="1800" spc="5" dirty="0">
                <a:latin typeface="Times New Roman"/>
                <a:cs typeface="Times New Roman"/>
              </a:rPr>
              <a:t>7. </a:t>
            </a:r>
            <a:r>
              <a:rPr sz="1800" spc="-5" dirty="0">
                <a:latin typeface="Times New Roman"/>
                <a:cs typeface="Times New Roman"/>
              </a:rPr>
              <a:t>Sheets </a:t>
            </a:r>
            <a:r>
              <a:rPr sz="1800" spc="5" dirty="0">
                <a:latin typeface="Times New Roman"/>
                <a:cs typeface="Times New Roman"/>
              </a:rPr>
              <a:t>of</a:t>
            </a:r>
            <a:r>
              <a:rPr sz="1800" spc="-125" dirty="0">
                <a:latin typeface="Times New Roman"/>
                <a:cs typeface="Times New Roman"/>
              </a:rPr>
              <a:t> </a:t>
            </a:r>
            <a:r>
              <a:rPr sz="1800" spc="-10" dirty="0">
                <a:latin typeface="Times New Roman"/>
                <a:cs typeface="Times New Roman"/>
              </a:rPr>
              <a:t>mica</a:t>
            </a:r>
            <a:endParaRPr sz="1800">
              <a:latin typeface="Times New Roman"/>
              <a:cs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523138" y="130302"/>
            <a:ext cx="8114030" cy="2221230"/>
          </a:xfrm>
          <a:prstGeom prst="rect">
            <a:avLst/>
          </a:prstGeom>
        </p:spPr>
        <p:txBody>
          <a:bodyPr vert="horz" wrap="square" lIns="0" tIns="12700" rIns="0" bIns="0" rtlCol="0">
            <a:spAutoFit/>
          </a:bodyPr>
          <a:lstStyle/>
          <a:p>
            <a:pPr marL="12700">
              <a:lnSpc>
                <a:spcPct val="100000"/>
              </a:lnSpc>
              <a:spcBef>
                <a:spcPts val="100"/>
              </a:spcBef>
            </a:pPr>
            <a:r>
              <a:rPr sz="1800" b="1" spc="-10" dirty="0">
                <a:latin typeface="Times New Roman"/>
                <a:cs typeface="Times New Roman"/>
              </a:rPr>
              <a:t>Fracture</a:t>
            </a:r>
            <a:endParaRPr sz="1800">
              <a:latin typeface="Times New Roman"/>
              <a:cs typeface="Times New Roman"/>
            </a:endParaRPr>
          </a:p>
          <a:p>
            <a:pPr marL="12700" marR="43180">
              <a:lnSpc>
                <a:spcPct val="100000"/>
              </a:lnSpc>
            </a:pPr>
            <a:r>
              <a:rPr sz="1800" spc="-5" dirty="0">
                <a:latin typeface="Times New Roman"/>
                <a:cs typeface="Times New Roman"/>
              </a:rPr>
              <a:t>Fracture is </a:t>
            </a:r>
            <a:r>
              <a:rPr sz="1800" dirty="0">
                <a:latin typeface="Times New Roman"/>
                <a:cs typeface="Times New Roman"/>
              </a:rPr>
              <a:t>a </a:t>
            </a:r>
            <a:r>
              <a:rPr sz="1800" spc="-5" dirty="0">
                <a:latin typeface="Times New Roman"/>
                <a:cs typeface="Times New Roman"/>
              </a:rPr>
              <a:t>break </a:t>
            </a:r>
            <a:r>
              <a:rPr sz="1800" dirty="0">
                <a:latin typeface="Times New Roman"/>
                <a:cs typeface="Times New Roman"/>
              </a:rPr>
              <a:t>in a </a:t>
            </a:r>
            <a:r>
              <a:rPr sz="1800" spc="-10" dirty="0">
                <a:latin typeface="Times New Roman"/>
                <a:cs typeface="Times New Roman"/>
              </a:rPr>
              <a:t>mineral </a:t>
            </a:r>
            <a:r>
              <a:rPr sz="1800" dirty="0">
                <a:latin typeface="Times New Roman"/>
                <a:cs typeface="Times New Roman"/>
              </a:rPr>
              <a:t>that </a:t>
            </a:r>
            <a:r>
              <a:rPr sz="1800" spc="-5" dirty="0">
                <a:latin typeface="Times New Roman"/>
                <a:cs typeface="Times New Roman"/>
              </a:rPr>
              <a:t>is </a:t>
            </a:r>
            <a:r>
              <a:rPr sz="1800" spc="5" dirty="0">
                <a:latin typeface="Times New Roman"/>
                <a:cs typeface="Times New Roman"/>
              </a:rPr>
              <a:t>not </a:t>
            </a:r>
            <a:r>
              <a:rPr sz="1800" dirty="0">
                <a:latin typeface="Times New Roman"/>
                <a:cs typeface="Times New Roman"/>
              </a:rPr>
              <a:t>along a </a:t>
            </a:r>
            <a:r>
              <a:rPr sz="1800" spc="-10" dirty="0">
                <a:latin typeface="Times New Roman"/>
                <a:cs typeface="Times New Roman"/>
              </a:rPr>
              <a:t>cleavage </a:t>
            </a:r>
            <a:r>
              <a:rPr sz="1800" dirty="0">
                <a:latin typeface="Times New Roman"/>
                <a:cs typeface="Times New Roman"/>
              </a:rPr>
              <a:t>plane. </a:t>
            </a:r>
            <a:r>
              <a:rPr sz="1800" spc="-5" dirty="0">
                <a:latin typeface="Times New Roman"/>
                <a:cs typeface="Times New Roman"/>
              </a:rPr>
              <a:t>Fracture is </a:t>
            </a:r>
            <a:r>
              <a:rPr sz="1800" spc="5" dirty="0">
                <a:latin typeface="Times New Roman"/>
                <a:cs typeface="Times New Roman"/>
              </a:rPr>
              <a:t>not </a:t>
            </a:r>
            <a:r>
              <a:rPr sz="1800" spc="-15" dirty="0">
                <a:latin typeface="Times New Roman"/>
                <a:cs typeface="Times New Roman"/>
              </a:rPr>
              <a:t>always  </a:t>
            </a:r>
            <a:r>
              <a:rPr sz="1800" dirty="0">
                <a:latin typeface="Times New Roman"/>
                <a:cs typeface="Times New Roman"/>
              </a:rPr>
              <a:t>the </a:t>
            </a:r>
            <a:r>
              <a:rPr sz="1800" spc="-15" dirty="0">
                <a:latin typeface="Times New Roman"/>
                <a:cs typeface="Times New Roman"/>
              </a:rPr>
              <a:t>same </a:t>
            </a:r>
            <a:r>
              <a:rPr sz="1800" dirty="0">
                <a:latin typeface="Times New Roman"/>
                <a:cs typeface="Times New Roman"/>
              </a:rPr>
              <a:t>in the </a:t>
            </a:r>
            <a:r>
              <a:rPr sz="1800" spc="-15" dirty="0">
                <a:latin typeface="Times New Roman"/>
                <a:cs typeface="Times New Roman"/>
              </a:rPr>
              <a:t>same </a:t>
            </a:r>
            <a:r>
              <a:rPr sz="1800" spc="-10" dirty="0">
                <a:latin typeface="Times New Roman"/>
                <a:cs typeface="Times New Roman"/>
              </a:rPr>
              <a:t>mineral </a:t>
            </a:r>
            <a:r>
              <a:rPr sz="1800" spc="-5" dirty="0">
                <a:latin typeface="Times New Roman"/>
                <a:cs typeface="Times New Roman"/>
              </a:rPr>
              <a:t>because fracture is </a:t>
            </a:r>
            <a:r>
              <a:rPr sz="1800" spc="5" dirty="0">
                <a:latin typeface="Times New Roman"/>
                <a:cs typeface="Times New Roman"/>
              </a:rPr>
              <a:t>not </a:t>
            </a:r>
            <a:r>
              <a:rPr sz="1800" spc="-5" dirty="0">
                <a:latin typeface="Times New Roman"/>
                <a:cs typeface="Times New Roman"/>
              </a:rPr>
              <a:t>determined </a:t>
            </a:r>
            <a:r>
              <a:rPr sz="1800" spc="5" dirty="0">
                <a:latin typeface="Times New Roman"/>
                <a:cs typeface="Times New Roman"/>
              </a:rPr>
              <a:t>by </a:t>
            </a:r>
            <a:r>
              <a:rPr sz="1800" dirty="0">
                <a:latin typeface="Times New Roman"/>
                <a:cs typeface="Times New Roman"/>
              </a:rPr>
              <a:t>the structure </a:t>
            </a:r>
            <a:r>
              <a:rPr sz="1800" spc="5" dirty="0">
                <a:latin typeface="Times New Roman"/>
                <a:cs typeface="Times New Roman"/>
              </a:rPr>
              <a:t>of </a:t>
            </a:r>
            <a:r>
              <a:rPr sz="1800" dirty="0">
                <a:latin typeface="Times New Roman"/>
                <a:cs typeface="Times New Roman"/>
              </a:rPr>
              <a:t>the  </a:t>
            </a:r>
            <a:r>
              <a:rPr sz="1800" spc="-5" dirty="0">
                <a:latin typeface="Times New Roman"/>
                <a:cs typeface="Times New Roman"/>
              </a:rPr>
              <a:t>mineral.</a:t>
            </a:r>
            <a:endParaRPr sz="1800">
              <a:latin typeface="Times New Roman"/>
              <a:cs typeface="Times New Roman"/>
            </a:endParaRPr>
          </a:p>
          <a:p>
            <a:pPr>
              <a:lnSpc>
                <a:spcPct val="100000"/>
              </a:lnSpc>
              <a:spcBef>
                <a:spcPts val="35"/>
              </a:spcBef>
            </a:pPr>
            <a:endParaRPr sz="1850">
              <a:latin typeface="Times New Roman"/>
              <a:cs typeface="Times New Roman"/>
            </a:endParaRPr>
          </a:p>
          <a:p>
            <a:pPr marL="12700" marR="5080">
              <a:lnSpc>
                <a:spcPct val="100000"/>
              </a:lnSpc>
            </a:pPr>
            <a:r>
              <a:rPr sz="1800" spc="-5" dirty="0">
                <a:latin typeface="Times New Roman"/>
                <a:cs typeface="Times New Roman"/>
              </a:rPr>
              <a:t>Minerals </a:t>
            </a:r>
            <a:r>
              <a:rPr sz="1800" spc="-15" dirty="0">
                <a:latin typeface="Times New Roman"/>
                <a:cs typeface="Times New Roman"/>
              </a:rPr>
              <a:t>may </a:t>
            </a:r>
            <a:r>
              <a:rPr sz="1800" spc="-5" dirty="0">
                <a:latin typeface="Times New Roman"/>
                <a:cs typeface="Times New Roman"/>
              </a:rPr>
              <a:t>have characteristic fractures (figure </a:t>
            </a:r>
            <a:r>
              <a:rPr sz="1800" dirty="0">
                <a:latin typeface="Times New Roman"/>
                <a:cs typeface="Times New Roman"/>
              </a:rPr>
              <a:t>8). </a:t>
            </a:r>
            <a:r>
              <a:rPr sz="1800" spc="-5" dirty="0">
                <a:latin typeface="Times New Roman"/>
                <a:cs typeface="Times New Roman"/>
              </a:rPr>
              <a:t>Metals </a:t>
            </a:r>
            <a:r>
              <a:rPr sz="1800" dirty="0">
                <a:latin typeface="Times New Roman"/>
                <a:cs typeface="Times New Roman"/>
              </a:rPr>
              <a:t>usually </a:t>
            </a:r>
            <a:r>
              <a:rPr sz="1800" spc="-5" dirty="0">
                <a:latin typeface="Times New Roman"/>
                <a:cs typeface="Times New Roman"/>
              </a:rPr>
              <a:t>fracture </a:t>
            </a:r>
            <a:r>
              <a:rPr sz="1800" dirty="0">
                <a:latin typeface="Times New Roman"/>
                <a:cs typeface="Times New Roman"/>
              </a:rPr>
              <a:t>into  </a:t>
            </a:r>
            <a:r>
              <a:rPr sz="1800" spc="-10" dirty="0">
                <a:latin typeface="Times New Roman"/>
                <a:cs typeface="Times New Roman"/>
              </a:rPr>
              <a:t>jagged </a:t>
            </a:r>
            <a:r>
              <a:rPr sz="1800" spc="-5" dirty="0">
                <a:latin typeface="Times New Roman"/>
                <a:cs typeface="Times New Roman"/>
              </a:rPr>
              <a:t>edges. </a:t>
            </a:r>
            <a:r>
              <a:rPr sz="1800" dirty="0">
                <a:latin typeface="Times New Roman"/>
                <a:cs typeface="Times New Roman"/>
              </a:rPr>
              <a:t>If a </a:t>
            </a:r>
            <a:r>
              <a:rPr sz="1800" spc="-5" dirty="0">
                <a:latin typeface="Times New Roman"/>
                <a:cs typeface="Times New Roman"/>
              </a:rPr>
              <a:t>mineral </a:t>
            </a:r>
            <a:r>
              <a:rPr sz="1800" dirty="0">
                <a:latin typeface="Times New Roman"/>
                <a:cs typeface="Times New Roman"/>
              </a:rPr>
              <a:t>splinters </a:t>
            </a:r>
            <a:r>
              <a:rPr sz="1800" spc="-5" dirty="0">
                <a:latin typeface="Times New Roman"/>
                <a:cs typeface="Times New Roman"/>
              </a:rPr>
              <a:t>like wood, </a:t>
            </a:r>
            <a:r>
              <a:rPr sz="1800" dirty="0">
                <a:latin typeface="Times New Roman"/>
                <a:cs typeface="Times New Roman"/>
              </a:rPr>
              <a:t>it </a:t>
            </a:r>
            <a:r>
              <a:rPr sz="1800" spc="-15" dirty="0">
                <a:latin typeface="Times New Roman"/>
                <a:cs typeface="Times New Roman"/>
              </a:rPr>
              <a:t>may </a:t>
            </a:r>
            <a:r>
              <a:rPr sz="1800" dirty="0">
                <a:latin typeface="Times New Roman"/>
                <a:cs typeface="Times New Roman"/>
              </a:rPr>
              <a:t>be fibrous. </a:t>
            </a:r>
            <a:r>
              <a:rPr sz="1800" spc="-10" dirty="0">
                <a:latin typeface="Times New Roman"/>
                <a:cs typeface="Times New Roman"/>
              </a:rPr>
              <a:t>Some </a:t>
            </a:r>
            <a:r>
              <a:rPr sz="1800" spc="-5" dirty="0">
                <a:latin typeface="Times New Roman"/>
                <a:cs typeface="Times New Roman"/>
              </a:rPr>
              <a:t>minerals, such as  </a:t>
            </a:r>
            <a:r>
              <a:rPr sz="1800" dirty="0">
                <a:latin typeface="Times New Roman"/>
                <a:cs typeface="Times New Roman"/>
              </a:rPr>
              <a:t>quartz, </a:t>
            </a:r>
            <a:r>
              <a:rPr sz="1800" spc="-5" dirty="0">
                <a:latin typeface="Times New Roman"/>
                <a:cs typeface="Times New Roman"/>
              </a:rPr>
              <a:t>form smooth curved </a:t>
            </a:r>
            <a:r>
              <a:rPr sz="1800" spc="-10" dirty="0">
                <a:latin typeface="Times New Roman"/>
                <a:cs typeface="Times New Roman"/>
              </a:rPr>
              <a:t>surfaces when </a:t>
            </a:r>
            <a:r>
              <a:rPr sz="1800" dirty="0">
                <a:latin typeface="Times New Roman"/>
                <a:cs typeface="Times New Roman"/>
              </a:rPr>
              <a:t>they</a:t>
            </a:r>
            <a:r>
              <a:rPr sz="1800" spc="80" dirty="0">
                <a:latin typeface="Times New Roman"/>
                <a:cs typeface="Times New Roman"/>
              </a:rPr>
              <a:t> </a:t>
            </a:r>
            <a:r>
              <a:rPr sz="1800" spc="-5" dirty="0">
                <a:latin typeface="Times New Roman"/>
                <a:cs typeface="Times New Roman"/>
              </a:rPr>
              <a:t>fracture.</a:t>
            </a:r>
            <a:endParaRPr sz="1800">
              <a:latin typeface="Times New Roman"/>
              <a:cs typeface="Times New Roman"/>
            </a:endParaRPr>
          </a:p>
        </p:txBody>
      </p:sp>
      <p:sp>
        <p:nvSpPr>
          <p:cNvPr id="3" name="object 3"/>
          <p:cNvSpPr/>
          <p:nvPr/>
        </p:nvSpPr>
        <p:spPr>
          <a:xfrm>
            <a:off x="1962911" y="2554223"/>
            <a:ext cx="4760976" cy="3657600"/>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2152904" y="6233261"/>
            <a:ext cx="3886200" cy="299720"/>
          </a:xfrm>
          <a:prstGeom prst="rect">
            <a:avLst/>
          </a:prstGeom>
        </p:spPr>
        <p:txBody>
          <a:bodyPr vert="horz" wrap="square" lIns="0" tIns="12700" rIns="0" bIns="0" rtlCol="0">
            <a:spAutoFit/>
          </a:bodyPr>
          <a:lstStyle/>
          <a:p>
            <a:pPr marL="12700">
              <a:lnSpc>
                <a:spcPct val="100000"/>
              </a:lnSpc>
              <a:spcBef>
                <a:spcPts val="100"/>
              </a:spcBef>
            </a:pPr>
            <a:r>
              <a:rPr sz="1800" spc="-10" dirty="0">
                <a:latin typeface="Carlito"/>
                <a:cs typeface="Carlito"/>
              </a:rPr>
              <a:t>Figure </a:t>
            </a:r>
            <a:r>
              <a:rPr sz="1800" dirty="0">
                <a:latin typeface="Carlito"/>
                <a:cs typeface="Carlito"/>
              </a:rPr>
              <a:t>8. </a:t>
            </a:r>
            <a:r>
              <a:rPr sz="1800" spc="-10" dirty="0">
                <a:latin typeface="Carlito"/>
                <a:cs typeface="Carlito"/>
              </a:rPr>
              <a:t>Chrysotile </a:t>
            </a:r>
            <a:r>
              <a:rPr sz="1800" spc="-5" dirty="0">
                <a:latin typeface="Carlito"/>
                <a:cs typeface="Carlito"/>
              </a:rPr>
              <a:t>has </a:t>
            </a:r>
            <a:r>
              <a:rPr sz="1800" spc="-15" dirty="0">
                <a:latin typeface="Carlito"/>
                <a:cs typeface="Carlito"/>
              </a:rPr>
              <a:t>splintery</a:t>
            </a:r>
            <a:r>
              <a:rPr sz="1800" spc="170" dirty="0">
                <a:latin typeface="Carlito"/>
                <a:cs typeface="Carlito"/>
              </a:rPr>
              <a:t> </a:t>
            </a:r>
            <a:r>
              <a:rPr sz="1800" spc="-10" dirty="0">
                <a:latin typeface="Carlito"/>
                <a:cs typeface="Carlito"/>
              </a:rPr>
              <a:t>fracture.</a:t>
            </a:r>
            <a:endParaRPr sz="1800">
              <a:latin typeface="Carlito"/>
              <a:cs typeface="Carlito"/>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40791" y="425577"/>
            <a:ext cx="2092960" cy="299720"/>
          </a:xfrm>
          <a:prstGeom prst="rect">
            <a:avLst/>
          </a:prstGeom>
        </p:spPr>
        <p:txBody>
          <a:bodyPr vert="horz" wrap="square" lIns="0" tIns="12700" rIns="0" bIns="0" rtlCol="0">
            <a:spAutoFit/>
          </a:bodyPr>
          <a:lstStyle/>
          <a:p>
            <a:pPr marL="12700">
              <a:lnSpc>
                <a:spcPct val="100000"/>
              </a:lnSpc>
              <a:spcBef>
                <a:spcPts val="100"/>
              </a:spcBef>
            </a:pPr>
            <a:r>
              <a:rPr b="1" spc="-5" dirty="0">
                <a:solidFill>
                  <a:srgbClr val="000000"/>
                </a:solidFill>
                <a:latin typeface="Times New Roman"/>
                <a:cs typeface="Times New Roman"/>
              </a:rPr>
              <a:t>Crystalline </a:t>
            </a:r>
            <a:r>
              <a:rPr b="1" spc="-15" dirty="0">
                <a:solidFill>
                  <a:srgbClr val="000000"/>
                </a:solidFill>
                <a:latin typeface="Times New Roman"/>
                <a:cs typeface="Times New Roman"/>
              </a:rPr>
              <a:t>Structure</a:t>
            </a:r>
          </a:p>
        </p:txBody>
      </p:sp>
      <p:sp>
        <p:nvSpPr>
          <p:cNvPr id="3" name="object 3"/>
          <p:cNvSpPr txBox="1"/>
          <p:nvPr/>
        </p:nvSpPr>
        <p:spPr>
          <a:xfrm>
            <a:off x="640791" y="973912"/>
            <a:ext cx="4418330" cy="4142740"/>
          </a:xfrm>
          <a:prstGeom prst="rect">
            <a:avLst/>
          </a:prstGeom>
        </p:spPr>
        <p:txBody>
          <a:bodyPr vert="horz" wrap="square" lIns="0" tIns="12700" rIns="0" bIns="0" rtlCol="0">
            <a:spAutoFit/>
          </a:bodyPr>
          <a:lstStyle/>
          <a:p>
            <a:pPr marL="12700" marR="5080" algn="just">
              <a:lnSpc>
                <a:spcPct val="100000"/>
              </a:lnSpc>
              <a:spcBef>
                <a:spcPts val="100"/>
              </a:spcBef>
            </a:pPr>
            <a:r>
              <a:rPr sz="1800" spc="-5" dirty="0">
                <a:latin typeface="Times New Roman"/>
                <a:cs typeface="Times New Roman"/>
              </a:rPr>
              <a:t>Mineral crystals occur </a:t>
            </a:r>
            <a:r>
              <a:rPr sz="1800" dirty="0">
                <a:latin typeface="Times New Roman"/>
                <a:cs typeface="Times New Roman"/>
              </a:rPr>
              <a:t>in </a:t>
            </a:r>
            <a:r>
              <a:rPr sz="1800" spc="-5" dirty="0">
                <a:latin typeface="Times New Roman"/>
                <a:cs typeface="Times New Roman"/>
              </a:rPr>
              <a:t>various shapes </a:t>
            </a:r>
            <a:r>
              <a:rPr sz="1800" spc="-10" dirty="0">
                <a:latin typeface="Times New Roman"/>
                <a:cs typeface="Times New Roman"/>
              </a:rPr>
              <a:t>and  </a:t>
            </a:r>
            <a:r>
              <a:rPr sz="1800" spc="-5" dirty="0">
                <a:latin typeface="Times New Roman"/>
                <a:cs typeface="Times New Roman"/>
              </a:rPr>
              <a:t>sizes. The </a:t>
            </a:r>
            <a:r>
              <a:rPr sz="1800" dirty="0">
                <a:latin typeface="Times New Roman"/>
                <a:cs typeface="Times New Roman"/>
              </a:rPr>
              <a:t>particular shape </a:t>
            </a:r>
            <a:r>
              <a:rPr sz="1800" spc="-5" dirty="0">
                <a:latin typeface="Times New Roman"/>
                <a:cs typeface="Times New Roman"/>
              </a:rPr>
              <a:t>is determined </a:t>
            </a:r>
            <a:r>
              <a:rPr sz="1800" spc="5" dirty="0">
                <a:latin typeface="Times New Roman"/>
                <a:cs typeface="Times New Roman"/>
              </a:rPr>
              <a:t>by </a:t>
            </a:r>
            <a:r>
              <a:rPr sz="1800" dirty="0">
                <a:latin typeface="Times New Roman"/>
                <a:cs typeface="Times New Roman"/>
              </a:rPr>
              <a:t>the  </a:t>
            </a:r>
            <a:r>
              <a:rPr sz="1800" spc="-5" dirty="0">
                <a:latin typeface="Times New Roman"/>
                <a:cs typeface="Times New Roman"/>
              </a:rPr>
              <a:t>arrangement </a:t>
            </a:r>
            <a:r>
              <a:rPr sz="1800" spc="5" dirty="0">
                <a:latin typeface="Times New Roman"/>
                <a:cs typeface="Times New Roman"/>
              </a:rPr>
              <a:t>of </a:t>
            </a:r>
            <a:r>
              <a:rPr sz="1800" dirty="0">
                <a:latin typeface="Times New Roman"/>
                <a:cs typeface="Times New Roman"/>
              </a:rPr>
              <a:t>the </a:t>
            </a:r>
            <a:r>
              <a:rPr sz="1800" spc="-5" dirty="0">
                <a:latin typeface="Times New Roman"/>
                <a:cs typeface="Times New Roman"/>
              </a:rPr>
              <a:t>atoms, molecules </a:t>
            </a:r>
            <a:r>
              <a:rPr sz="1800" spc="5" dirty="0">
                <a:latin typeface="Times New Roman"/>
                <a:cs typeface="Times New Roman"/>
              </a:rPr>
              <a:t>or </a:t>
            </a:r>
            <a:r>
              <a:rPr sz="1800" spc="-5" dirty="0">
                <a:latin typeface="Times New Roman"/>
                <a:cs typeface="Times New Roman"/>
              </a:rPr>
              <a:t>ions  </a:t>
            </a:r>
            <a:r>
              <a:rPr sz="1800" dirty="0">
                <a:latin typeface="Times New Roman"/>
                <a:cs typeface="Times New Roman"/>
              </a:rPr>
              <a:t>that </a:t>
            </a:r>
            <a:r>
              <a:rPr sz="1800" spc="-15" dirty="0">
                <a:latin typeface="Times New Roman"/>
                <a:cs typeface="Times New Roman"/>
              </a:rPr>
              <a:t>make </a:t>
            </a:r>
            <a:r>
              <a:rPr sz="1800" spc="5" dirty="0">
                <a:latin typeface="Times New Roman"/>
                <a:cs typeface="Times New Roman"/>
              </a:rPr>
              <a:t>up </a:t>
            </a:r>
            <a:r>
              <a:rPr sz="1800" dirty="0">
                <a:latin typeface="Times New Roman"/>
                <a:cs typeface="Times New Roman"/>
              </a:rPr>
              <a:t>the </a:t>
            </a:r>
            <a:r>
              <a:rPr sz="1800" spc="-10" dirty="0">
                <a:latin typeface="Times New Roman"/>
                <a:cs typeface="Times New Roman"/>
              </a:rPr>
              <a:t>crystal </a:t>
            </a:r>
            <a:r>
              <a:rPr sz="1800" dirty="0">
                <a:latin typeface="Times New Roman"/>
                <a:cs typeface="Times New Roman"/>
              </a:rPr>
              <a:t>and </a:t>
            </a:r>
            <a:r>
              <a:rPr sz="1800" spc="5" dirty="0">
                <a:latin typeface="Times New Roman"/>
                <a:cs typeface="Times New Roman"/>
              </a:rPr>
              <a:t>how </a:t>
            </a:r>
            <a:r>
              <a:rPr sz="1800" dirty="0">
                <a:latin typeface="Times New Roman"/>
                <a:cs typeface="Times New Roman"/>
              </a:rPr>
              <a:t>they </a:t>
            </a:r>
            <a:r>
              <a:rPr sz="1800" spc="-5" dirty="0">
                <a:latin typeface="Times New Roman"/>
                <a:cs typeface="Times New Roman"/>
              </a:rPr>
              <a:t>are  </a:t>
            </a:r>
            <a:r>
              <a:rPr sz="1800" dirty="0">
                <a:latin typeface="Times New Roman"/>
                <a:cs typeface="Times New Roman"/>
              </a:rPr>
              <a:t>joined. </a:t>
            </a:r>
            <a:r>
              <a:rPr sz="1800" spc="-5" dirty="0">
                <a:latin typeface="Times New Roman"/>
                <a:cs typeface="Times New Roman"/>
              </a:rPr>
              <a:t>This is called </a:t>
            </a:r>
            <a:r>
              <a:rPr sz="1800" dirty="0">
                <a:latin typeface="Times New Roman"/>
                <a:cs typeface="Times New Roman"/>
              </a:rPr>
              <a:t>the </a:t>
            </a:r>
            <a:r>
              <a:rPr sz="1800" spc="-10" dirty="0">
                <a:latin typeface="Times New Roman"/>
                <a:cs typeface="Times New Roman"/>
              </a:rPr>
              <a:t>crystal </a:t>
            </a:r>
            <a:r>
              <a:rPr sz="1800" spc="-5" dirty="0">
                <a:latin typeface="Times New Roman"/>
                <a:cs typeface="Times New Roman"/>
              </a:rPr>
              <a:t>lattice. There  are degrees </a:t>
            </a:r>
            <a:r>
              <a:rPr sz="1800" spc="5" dirty="0">
                <a:latin typeface="Times New Roman"/>
                <a:cs typeface="Times New Roman"/>
              </a:rPr>
              <a:t>of </a:t>
            </a:r>
            <a:r>
              <a:rPr sz="1800" dirty="0">
                <a:latin typeface="Times New Roman"/>
                <a:cs typeface="Times New Roman"/>
              </a:rPr>
              <a:t>crystalline structure, in </a:t>
            </a:r>
            <a:r>
              <a:rPr sz="1800" spc="-5" dirty="0">
                <a:latin typeface="Times New Roman"/>
                <a:cs typeface="Times New Roman"/>
              </a:rPr>
              <a:t>which  </a:t>
            </a:r>
            <a:r>
              <a:rPr sz="1800" dirty="0">
                <a:latin typeface="Times New Roman"/>
                <a:cs typeface="Times New Roman"/>
              </a:rPr>
              <a:t>the </a:t>
            </a:r>
            <a:r>
              <a:rPr sz="1800" spc="-5" dirty="0">
                <a:latin typeface="Times New Roman"/>
                <a:cs typeface="Times New Roman"/>
              </a:rPr>
              <a:t>fibers </a:t>
            </a:r>
            <a:r>
              <a:rPr sz="1800" spc="5" dirty="0">
                <a:latin typeface="Times New Roman"/>
                <a:cs typeface="Times New Roman"/>
              </a:rPr>
              <a:t>of </a:t>
            </a:r>
            <a:r>
              <a:rPr sz="1800" dirty="0">
                <a:latin typeface="Times New Roman"/>
                <a:cs typeface="Times New Roman"/>
              </a:rPr>
              <a:t>the </a:t>
            </a:r>
            <a:r>
              <a:rPr sz="1800" spc="-5" dirty="0">
                <a:latin typeface="Times New Roman"/>
                <a:cs typeface="Times New Roman"/>
              </a:rPr>
              <a:t>crystal </a:t>
            </a:r>
            <a:r>
              <a:rPr sz="1800" dirty="0">
                <a:latin typeface="Times New Roman"/>
                <a:cs typeface="Times New Roman"/>
              </a:rPr>
              <a:t>become increasingly  </a:t>
            </a:r>
            <a:r>
              <a:rPr sz="1800" spc="-10" dirty="0">
                <a:latin typeface="Times New Roman"/>
                <a:cs typeface="Times New Roman"/>
              </a:rPr>
              <a:t>difficult </a:t>
            </a:r>
            <a:r>
              <a:rPr sz="1800" spc="5" dirty="0">
                <a:latin typeface="Times New Roman"/>
                <a:cs typeface="Times New Roman"/>
              </a:rPr>
              <a:t>or </a:t>
            </a:r>
            <a:r>
              <a:rPr sz="1800" spc="-5" dirty="0">
                <a:latin typeface="Times New Roman"/>
                <a:cs typeface="Times New Roman"/>
              </a:rPr>
              <a:t>impossible </a:t>
            </a:r>
            <a:r>
              <a:rPr sz="1800" dirty="0">
                <a:latin typeface="Times New Roman"/>
                <a:cs typeface="Times New Roman"/>
              </a:rPr>
              <a:t>to </a:t>
            </a:r>
            <a:r>
              <a:rPr sz="1800" spc="-5" dirty="0">
                <a:latin typeface="Times New Roman"/>
                <a:cs typeface="Times New Roman"/>
              </a:rPr>
              <a:t>see </a:t>
            </a:r>
            <a:r>
              <a:rPr sz="1800" dirty="0">
                <a:latin typeface="Times New Roman"/>
                <a:cs typeface="Times New Roman"/>
              </a:rPr>
              <a:t>with the </a:t>
            </a:r>
            <a:r>
              <a:rPr sz="1800" spc="-5" dirty="0">
                <a:latin typeface="Times New Roman"/>
                <a:cs typeface="Times New Roman"/>
              </a:rPr>
              <a:t>naked  </a:t>
            </a:r>
            <a:r>
              <a:rPr sz="1800" spc="-10" dirty="0">
                <a:latin typeface="Times New Roman"/>
                <a:cs typeface="Times New Roman"/>
              </a:rPr>
              <a:t>eye </a:t>
            </a:r>
            <a:r>
              <a:rPr sz="1800" spc="5" dirty="0">
                <a:latin typeface="Times New Roman"/>
                <a:cs typeface="Times New Roman"/>
              </a:rPr>
              <a:t>or </a:t>
            </a:r>
            <a:r>
              <a:rPr sz="1800" dirty="0">
                <a:latin typeface="Times New Roman"/>
                <a:cs typeface="Times New Roman"/>
              </a:rPr>
              <a:t>the use </a:t>
            </a:r>
            <a:r>
              <a:rPr sz="1800" spc="5" dirty="0">
                <a:latin typeface="Times New Roman"/>
                <a:cs typeface="Times New Roman"/>
              </a:rPr>
              <a:t>of </a:t>
            </a:r>
            <a:r>
              <a:rPr sz="1800" dirty="0">
                <a:latin typeface="Times New Roman"/>
                <a:cs typeface="Times New Roman"/>
              </a:rPr>
              <a:t>a </a:t>
            </a:r>
            <a:r>
              <a:rPr sz="1800" spc="-5" dirty="0">
                <a:latin typeface="Times New Roman"/>
                <a:cs typeface="Times New Roman"/>
              </a:rPr>
              <a:t>hand lens. Microcrystalline  </a:t>
            </a:r>
            <a:r>
              <a:rPr sz="1800" dirty="0">
                <a:latin typeface="Times New Roman"/>
                <a:cs typeface="Times New Roman"/>
              </a:rPr>
              <a:t>and </a:t>
            </a:r>
            <a:r>
              <a:rPr sz="1800" spc="-5" dirty="0">
                <a:latin typeface="Times New Roman"/>
                <a:cs typeface="Times New Roman"/>
              </a:rPr>
              <a:t>cryptocrystalline structures </a:t>
            </a:r>
            <a:r>
              <a:rPr sz="1800" spc="-10" dirty="0">
                <a:latin typeface="Times New Roman"/>
                <a:cs typeface="Times New Roman"/>
              </a:rPr>
              <a:t>can </a:t>
            </a:r>
            <a:r>
              <a:rPr sz="1800" dirty="0">
                <a:latin typeface="Times New Roman"/>
                <a:cs typeface="Times New Roman"/>
              </a:rPr>
              <a:t>only </a:t>
            </a:r>
            <a:r>
              <a:rPr sz="1800" spc="10" dirty="0">
                <a:latin typeface="Times New Roman"/>
                <a:cs typeface="Times New Roman"/>
              </a:rPr>
              <a:t>be  </a:t>
            </a:r>
            <a:r>
              <a:rPr sz="1800" spc="-10" dirty="0">
                <a:latin typeface="Times New Roman"/>
                <a:cs typeface="Times New Roman"/>
              </a:rPr>
              <a:t>viewed </a:t>
            </a:r>
            <a:r>
              <a:rPr sz="1800" dirty="0">
                <a:latin typeface="Times New Roman"/>
                <a:cs typeface="Times New Roman"/>
              </a:rPr>
              <a:t>using </a:t>
            </a:r>
            <a:r>
              <a:rPr sz="1800" spc="-5" dirty="0">
                <a:latin typeface="Times New Roman"/>
                <a:cs typeface="Times New Roman"/>
              </a:rPr>
              <a:t>high magnification. If </a:t>
            </a:r>
            <a:r>
              <a:rPr sz="1800" dirty="0">
                <a:latin typeface="Times New Roman"/>
                <a:cs typeface="Times New Roman"/>
              </a:rPr>
              <a:t>there is </a:t>
            </a:r>
            <a:r>
              <a:rPr sz="1800" spc="10" dirty="0">
                <a:latin typeface="Times New Roman"/>
                <a:cs typeface="Times New Roman"/>
              </a:rPr>
              <a:t>no  </a:t>
            </a:r>
            <a:r>
              <a:rPr sz="1800" spc="-5" dirty="0">
                <a:latin typeface="Times New Roman"/>
                <a:cs typeface="Times New Roman"/>
              </a:rPr>
              <a:t>crystalline </a:t>
            </a:r>
            <a:r>
              <a:rPr sz="1800" dirty="0">
                <a:latin typeface="Times New Roman"/>
                <a:cs typeface="Times New Roman"/>
              </a:rPr>
              <a:t>structure, it </a:t>
            </a:r>
            <a:r>
              <a:rPr sz="1800" spc="-5" dirty="0">
                <a:latin typeface="Times New Roman"/>
                <a:cs typeface="Times New Roman"/>
              </a:rPr>
              <a:t>is </a:t>
            </a:r>
            <a:r>
              <a:rPr sz="1800" spc="-10" dirty="0">
                <a:latin typeface="Times New Roman"/>
                <a:cs typeface="Times New Roman"/>
              </a:rPr>
              <a:t>called </a:t>
            </a:r>
            <a:r>
              <a:rPr sz="1800" spc="-5" dirty="0">
                <a:latin typeface="Times New Roman"/>
                <a:cs typeface="Times New Roman"/>
              </a:rPr>
              <a:t>amorphous.  </a:t>
            </a:r>
            <a:r>
              <a:rPr sz="1800" spc="-15" dirty="0">
                <a:latin typeface="Times New Roman"/>
                <a:cs typeface="Times New Roman"/>
              </a:rPr>
              <a:t>However, </a:t>
            </a:r>
            <a:r>
              <a:rPr sz="1800" dirty="0">
                <a:latin typeface="Times New Roman"/>
                <a:cs typeface="Times New Roman"/>
              </a:rPr>
              <a:t>there are </a:t>
            </a:r>
            <a:r>
              <a:rPr sz="1800" spc="-5" dirty="0">
                <a:latin typeface="Times New Roman"/>
                <a:cs typeface="Times New Roman"/>
              </a:rPr>
              <a:t>very </a:t>
            </a:r>
            <a:r>
              <a:rPr sz="1800" dirty="0">
                <a:latin typeface="Times New Roman"/>
                <a:cs typeface="Times New Roman"/>
              </a:rPr>
              <a:t>few amorphous  </a:t>
            </a:r>
            <a:r>
              <a:rPr sz="1800" spc="-10" dirty="0">
                <a:latin typeface="Times New Roman"/>
                <a:cs typeface="Times New Roman"/>
              </a:rPr>
              <a:t>crystals </a:t>
            </a:r>
            <a:r>
              <a:rPr sz="1800" dirty="0">
                <a:latin typeface="Times New Roman"/>
                <a:cs typeface="Times New Roman"/>
              </a:rPr>
              <a:t>and </a:t>
            </a:r>
            <a:r>
              <a:rPr sz="1800" spc="-5" dirty="0">
                <a:latin typeface="Times New Roman"/>
                <a:cs typeface="Times New Roman"/>
              </a:rPr>
              <a:t>these are </a:t>
            </a:r>
            <a:r>
              <a:rPr sz="1800" spc="5" dirty="0">
                <a:latin typeface="Times New Roman"/>
                <a:cs typeface="Times New Roman"/>
              </a:rPr>
              <a:t>only </a:t>
            </a:r>
            <a:r>
              <a:rPr sz="1800" dirty="0">
                <a:latin typeface="Times New Roman"/>
                <a:cs typeface="Times New Roman"/>
              </a:rPr>
              <a:t>observed under  </a:t>
            </a:r>
            <a:r>
              <a:rPr sz="1800" spc="-10" dirty="0">
                <a:latin typeface="Times New Roman"/>
                <a:cs typeface="Times New Roman"/>
              </a:rPr>
              <a:t>extremely </a:t>
            </a:r>
            <a:r>
              <a:rPr sz="1800" dirty="0">
                <a:latin typeface="Times New Roman"/>
                <a:cs typeface="Times New Roman"/>
              </a:rPr>
              <a:t>high</a:t>
            </a:r>
            <a:r>
              <a:rPr sz="1800" spc="70" dirty="0">
                <a:latin typeface="Times New Roman"/>
                <a:cs typeface="Times New Roman"/>
              </a:rPr>
              <a:t> </a:t>
            </a:r>
            <a:r>
              <a:rPr sz="1800" spc="-5" dirty="0">
                <a:latin typeface="Times New Roman"/>
                <a:cs typeface="Times New Roman"/>
              </a:rPr>
              <a:t>magnification.</a:t>
            </a:r>
            <a:endParaRPr sz="1800">
              <a:latin typeface="Times New Roman"/>
              <a:cs typeface="Times New Roman"/>
            </a:endParaRPr>
          </a:p>
        </p:txBody>
      </p:sp>
      <p:sp>
        <p:nvSpPr>
          <p:cNvPr id="4" name="object 4"/>
          <p:cNvSpPr/>
          <p:nvPr/>
        </p:nvSpPr>
        <p:spPr>
          <a:xfrm>
            <a:off x="5724144" y="1472183"/>
            <a:ext cx="3151631" cy="3151632"/>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562152" y="367995"/>
            <a:ext cx="8177530" cy="2846070"/>
          </a:xfrm>
          <a:prstGeom prst="rect">
            <a:avLst/>
          </a:prstGeom>
        </p:spPr>
        <p:txBody>
          <a:bodyPr vert="horz" wrap="square" lIns="0" tIns="12700" rIns="0" bIns="0" rtlCol="0">
            <a:spAutoFit/>
          </a:bodyPr>
          <a:lstStyle/>
          <a:p>
            <a:pPr marL="12700">
              <a:lnSpc>
                <a:spcPct val="100000"/>
              </a:lnSpc>
              <a:spcBef>
                <a:spcPts val="100"/>
              </a:spcBef>
            </a:pPr>
            <a:r>
              <a:rPr sz="1800" b="1" spc="-25" dirty="0">
                <a:latin typeface="Times New Roman"/>
                <a:cs typeface="Times New Roman"/>
              </a:rPr>
              <a:t>Transparency </a:t>
            </a:r>
            <a:r>
              <a:rPr sz="1800" b="1" spc="-10" dirty="0">
                <a:latin typeface="Times New Roman"/>
                <a:cs typeface="Times New Roman"/>
              </a:rPr>
              <a:t>or</a:t>
            </a:r>
            <a:r>
              <a:rPr sz="1800" b="1" spc="90" dirty="0">
                <a:latin typeface="Times New Roman"/>
                <a:cs typeface="Times New Roman"/>
              </a:rPr>
              <a:t> </a:t>
            </a:r>
            <a:r>
              <a:rPr sz="1800" b="1" spc="-10" dirty="0">
                <a:latin typeface="Times New Roman"/>
                <a:cs typeface="Times New Roman"/>
              </a:rPr>
              <a:t>Diaphaneity</a:t>
            </a:r>
            <a:endParaRPr sz="1800">
              <a:latin typeface="Times New Roman"/>
              <a:cs typeface="Times New Roman"/>
            </a:endParaRPr>
          </a:p>
          <a:p>
            <a:pPr>
              <a:lnSpc>
                <a:spcPct val="100000"/>
              </a:lnSpc>
              <a:spcBef>
                <a:spcPts val="35"/>
              </a:spcBef>
            </a:pPr>
            <a:endParaRPr sz="1850">
              <a:latin typeface="Times New Roman"/>
              <a:cs typeface="Times New Roman"/>
            </a:endParaRPr>
          </a:p>
          <a:p>
            <a:pPr marL="12700">
              <a:lnSpc>
                <a:spcPct val="100000"/>
              </a:lnSpc>
            </a:pPr>
            <a:r>
              <a:rPr sz="1800" spc="-5" dirty="0">
                <a:latin typeface="Times New Roman"/>
                <a:cs typeface="Times New Roman"/>
              </a:rPr>
              <a:t>Diaphaneity </a:t>
            </a:r>
            <a:r>
              <a:rPr sz="1800" dirty="0">
                <a:latin typeface="Times New Roman"/>
                <a:cs typeface="Times New Roman"/>
              </a:rPr>
              <a:t>is a </a:t>
            </a:r>
            <a:r>
              <a:rPr sz="1800" spc="-15" dirty="0">
                <a:latin typeface="Times New Roman"/>
                <a:cs typeface="Times New Roman"/>
              </a:rPr>
              <a:t>mineral’s </a:t>
            </a:r>
            <a:r>
              <a:rPr sz="1800" spc="-5" dirty="0">
                <a:latin typeface="Times New Roman"/>
                <a:cs typeface="Times New Roman"/>
              </a:rPr>
              <a:t>degree </a:t>
            </a:r>
            <a:r>
              <a:rPr sz="1800" spc="5" dirty="0">
                <a:latin typeface="Times New Roman"/>
                <a:cs typeface="Times New Roman"/>
              </a:rPr>
              <a:t>of </a:t>
            </a:r>
            <a:r>
              <a:rPr sz="1800" spc="-5" dirty="0">
                <a:latin typeface="Times New Roman"/>
                <a:cs typeface="Times New Roman"/>
              </a:rPr>
              <a:t>transparency </a:t>
            </a:r>
            <a:r>
              <a:rPr sz="1800" spc="5" dirty="0">
                <a:latin typeface="Times New Roman"/>
                <a:cs typeface="Times New Roman"/>
              </a:rPr>
              <a:t>or </a:t>
            </a:r>
            <a:r>
              <a:rPr sz="1800" dirty="0">
                <a:latin typeface="Times New Roman"/>
                <a:cs typeface="Times New Roman"/>
              </a:rPr>
              <a:t>ability to allow light to </a:t>
            </a:r>
            <a:r>
              <a:rPr sz="1800" spc="-5" dirty="0">
                <a:latin typeface="Times New Roman"/>
                <a:cs typeface="Times New Roman"/>
              </a:rPr>
              <a:t>pass</a:t>
            </a:r>
            <a:r>
              <a:rPr sz="1800" spc="-30" dirty="0">
                <a:latin typeface="Times New Roman"/>
                <a:cs typeface="Times New Roman"/>
              </a:rPr>
              <a:t> </a:t>
            </a:r>
            <a:r>
              <a:rPr sz="1800" dirty="0">
                <a:latin typeface="Times New Roman"/>
                <a:cs typeface="Times New Roman"/>
              </a:rPr>
              <a:t>through</a:t>
            </a:r>
            <a:endParaRPr sz="1800">
              <a:latin typeface="Times New Roman"/>
              <a:cs typeface="Times New Roman"/>
            </a:endParaRPr>
          </a:p>
          <a:p>
            <a:pPr marL="12700">
              <a:lnSpc>
                <a:spcPct val="100000"/>
              </a:lnSpc>
            </a:pPr>
            <a:r>
              <a:rPr sz="1800" dirty="0">
                <a:latin typeface="Times New Roman"/>
                <a:cs typeface="Times New Roman"/>
              </a:rPr>
              <a:t>it. </a:t>
            </a:r>
            <a:r>
              <a:rPr sz="1800" spc="-10" dirty="0">
                <a:latin typeface="Times New Roman"/>
                <a:cs typeface="Times New Roman"/>
              </a:rPr>
              <a:t>The </a:t>
            </a:r>
            <a:r>
              <a:rPr sz="1800" spc="-5" dirty="0">
                <a:latin typeface="Times New Roman"/>
                <a:cs typeface="Times New Roman"/>
              </a:rPr>
              <a:t>degree </a:t>
            </a:r>
            <a:r>
              <a:rPr sz="1800" dirty="0">
                <a:latin typeface="Times New Roman"/>
                <a:cs typeface="Times New Roman"/>
              </a:rPr>
              <a:t>of </a:t>
            </a:r>
            <a:r>
              <a:rPr sz="1800" spc="-5" dirty="0">
                <a:latin typeface="Times New Roman"/>
                <a:cs typeface="Times New Roman"/>
              </a:rPr>
              <a:t>transparency </a:t>
            </a:r>
            <a:r>
              <a:rPr sz="1800" spc="-15" dirty="0">
                <a:latin typeface="Times New Roman"/>
                <a:cs typeface="Times New Roman"/>
              </a:rPr>
              <a:t>may </a:t>
            </a:r>
            <a:r>
              <a:rPr sz="1800" spc="-5" dirty="0">
                <a:latin typeface="Times New Roman"/>
                <a:cs typeface="Times New Roman"/>
              </a:rPr>
              <a:t>also </a:t>
            </a:r>
            <a:r>
              <a:rPr sz="1800" dirty="0">
                <a:latin typeface="Times New Roman"/>
                <a:cs typeface="Times New Roman"/>
              </a:rPr>
              <a:t>depend on the </a:t>
            </a:r>
            <a:r>
              <a:rPr sz="1800" spc="-5" dirty="0">
                <a:latin typeface="Times New Roman"/>
                <a:cs typeface="Times New Roman"/>
              </a:rPr>
              <a:t>thickness </a:t>
            </a:r>
            <a:r>
              <a:rPr sz="1800" spc="5" dirty="0">
                <a:latin typeface="Times New Roman"/>
                <a:cs typeface="Times New Roman"/>
              </a:rPr>
              <a:t>of </a:t>
            </a:r>
            <a:r>
              <a:rPr sz="1800" dirty="0">
                <a:latin typeface="Times New Roman"/>
                <a:cs typeface="Times New Roman"/>
              </a:rPr>
              <a:t>the</a:t>
            </a:r>
            <a:r>
              <a:rPr sz="1800" spc="-80" dirty="0">
                <a:latin typeface="Times New Roman"/>
                <a:cs typeface="Times New Roman"/>
              </a:rPr>
              <a:t> </a:t>
            </a:r>
            <a:r>
              <a:rPr sz="1800" spc="-5" dirty="0">
                <a:latin typeface="Times New Roman"/>
                <a:cs typeface="Times New Roman"/>
              </a:rPr>
              <a:t>mineral.</a:t>
            </a:r>
            <a:endParaRPr sz="1800">
              <a:latin typeface="Times New Roman"/>
              <a:cs typeface="Times New Roman"/>
            </a:endParaRPr>
          </a:p>
          <a:p>
            <a:pPr>
              <a:lnSpc>
                <a:spcPct val="100000"/>
              </a:lnSpc>
            </a:pPr>
            <a:endParaRPr sz="2400">
              <a:latin typeface="Times New Roman"/>
              <a:cs typeface="Times New Roman"/>
            </a:endParaRPr>
          </a:p>
          <a:p>
            <a:pPr marL="12700">
              <a:lnSpc>
                <a:spcPct val="100000"/>
              </a:lnSpc>
            </a:pPr>
            <a:r>
              <a:rPr sz="1800" b="1" spc="-5" dirty="0">
                <a:latin typeface="Times New Roman"/>
                <a:cs typeface="Times New Roman"/>
              </a:rPr>
              <a:t>Magnetism</a:t>
            </a:r>
            <a:endParaRPr sz="1800">
              <a:latin typeface="Times New Roman"/>
              <a:cs typeface="Times New Roman"/>
            </a:endParaRPr>
          </a:p>
          <a:p>
            <a:pPr>
              <a:lnSpc>
                <a:spcPct val="100000"/>
              </a:lnSpc>
              <a:spcBef>
                <a:spcPts val="35"/>
              </a:spcBef>
            </a:pPr>
            <a:endParaRPr sz="1850">
              <a:latin typeface="Times New Roman"/>
              <a:cs typeface="Times New Roman"/>
            </a:endParaRPr>
          </a:p>
          <a:p>
            <a:pPr marL="12700" marR="300990" algn="just">
              <a:lnSpc>
                <a:spcPct val="100000"/>
              </a:lnSpc>
            </a:pPr>
            <a:r>
              <a:rPr sz="1800" spc="-5" dirty="0">
                <a:latin typeface="Times New Roman"/>
                <a:cs typeface="Times New Roman"/>
              </a:rPr>
              <a:t>Magnetism </a:t>
            </a:r>
            <a:r>
              <a:rPr sz="1800" dirty="0">
                <a:latin typeface="Times New Roman"/>
                <a:cs typeface="Times New Roman"/>
              </a:rPr>
              <a:t>is the </a:t>
            </a:r>
            <a:r>
              <a:rPr sz="1800" spc="-5" dirty="0">
                <a:latin typeface="Times New Roman"/>
                <a:cs typeface="Times New Roman"/>
              </a:rPr>
              <a:t>characteristic </a:t>
            </a:r>
            <a:r>
              <a:rPr sz="1800" dirty="0">
                <a:latin typeface="Times New Roman"/>
                <a:cs typeface="Times New Roman"/>
              </a:rPr>
              <a:t>that </a:t>
            </a:r>
            <a:r>
              <a:rPr sz="1800" spc="-5" dirty="0">
                <a:latin typeface="Times New Roman"/>
                <a:cs typeface="Times New Roman"/>
              </a:rPr>
              <a:t>allows </a:t>
            </a:r>
            <a:r>
              <a:rPr sz="1800" dirty="0">
                <a:latin typeface="Times New Roman"/>
                <a:cs typeface="Times New Roman"/>
              </a:rPr>
              <a:t>a </a:t>
            </a:r>
            <a:r>
              <a:rPr sz="1800" spc="-5" dirty="0">
                <a:latin typeface="Times New Roman"/>
                <a:cs typeface="Times New Roman"/>
              </a:rPr>
              <a:t>mineral </a:t>
            </a:r>
            <a:r>
              <a:rPr sz="1800" dirty="0">
                <a:latin typeface="Times New Roman"/>
                <a:cs typeface="Times New Roman"/>
              </a:rPr>
              <a:t>to </a:t>
            </a:r>
            <a:r>
              <a:rPr sz="1800" spc="-5" dirty="0">
                <a:latin typeface="Times New Roman"/>
                <a:cs typeface="Times New Roman"/>
              </a:rPr>
              <a:t>attract </a:t>
            </a:r>
            <a:r>
              <a:rPr sz="1800" dirty="0">
                <a:latin typeface="Times New Roman"/>
                <a:cs typeface="Times New Roman"/>
              </a:rPr>
              <a:t>or repel other </a:t>
            </a:r>
            <a:r>
              <a:rPr sz="1800" spc="-10" dirty="0">
                <a:latin typeface="Times New Roman"/>
                <a:cs typeface="Times New Roman"/>
              </a:rPr>
              <a:t>magnetic  materials. </a:t>
            </a:r>
            <a:r>
              <a:rPr sz="1800" dirty="0">
                <a:latin typeface="Times New Roman"/>
                <a:cs typeface="Times New Roman"/>
              </a:rPr>
              <a:t>It </a:t>
            </a:r>
            <a:r>
              <a:rPr sz="1800" spc="-10" dirty="0">
                <a:latin typeface="Times New Roman"/>
                <a:cs typeface="Times New Roman"/>
              </a:rPr>
              <a:t>can </a:t>
            </a:r>
            <a:r>
              <a:rPr sz="1800" spc="5" dirty="0">
                <a:latin typeface="Times New Roman"/>
                <a:cs typeface="Times New Roman"/>
              </a:rPr>
              <a:t>be </a:t>
            </a:r>
            <a:r>
              <a:rPr sz="1800" spc="-10" dirty="0">
                <a:latin typeface="Times New Roman"/>
                <a:cs typeface="Times New Roman"/>
              </a:rPr>
              <a:t>difficult </a:t>
            </a:r>
            <a:r>
              <a:rPr sz="1800" dirty="0">
                <a:latin typeface="Times New Roman"/>
                <a:cs typeface="Times New Roman"/>
              </a:rPr>
              <a:t>to </a:t>
            </a:r>
            <a:r>
              <a:rPr sz="1800" spc="-5" dirty="0">
                <a:latin typeface="Times New Roman"/>
                <a:cs typeface="Times New Roman"/>
              </a:rPr>
              <a:t>determine </a:t>
            </a:r>
            <a:r>
              <a:rPr sz="1800" dirty="0">
                <a:latin typeface="Times New Roman"/>
                <a:cs typeface="Times New Roman"/>
              </a:rPr>
              <a:t>the </a:t>
            </a:r>
            <a:r>
              <a:rPr sz="1800" spc="-10" dirty="0">
                <a:latin typeface="Times New Roman"/>
                <a:cs typeface="Times New Roman"/>
              </a:rPr>
              <a:t>differences between </a:t>
            </a:r>
            <a:r>
              <a:rPr sz="1800" dirty="0">
                <a:latin typeface="Times New Roman"/>
                <a:cs typeface="Times New Roman"/>
              </a:rPr>
              <a:t>the </a:t>
            </a:r>
            <a:r>
              <a:rPr sz="1800" spc="-5" dirty="0">
                <a:latin typeface="Times New Roman"/>
                <a:cs typeface="Times New Roman"/>
              </a:rPr>
              <a:t>various </a:t>
            </a:r>
            <a:r>
              <a:rPr sz="1800" spc="-10" dirty="0">
                <a:latin typeface="Times New Roman"/>
                <a:cs typeface="Times New Roman"/>
              </a:rPr>
              <a:t>types </a:t>
            </a:r>
            <a:r>
              <a:rPr sz="1800" spc="5" dirty="0">
                <a:latin typeface="Times New Roman"/>
                <a:cs typeface="Times New Roman"/>
              </a:rPr>
              <a:t>of  </a:t>
            </a:r>
            <a:r>
              <a:rPr sz="1800" spc="-10" dirty="0">
                <a:latin typeface="Times New Roman"/>
                <a:cs typeface="Times New Roman"/>
              </a:rPr>
              <a:t>magnetism, </a:t>
            </a:r>
            <a:r>
              <a:rPr sz="1800" dirty="0">
                <a:latin typeface="Times New Roman"/>
                <a:cs typeface="Times New Roman"/>
              </a:rPr>
              <a:t>but it is </a:t>
            </a:r>
            <a:r>
              <a:rPr sz="1800" spc="-5" dirty="0">
                <a:latin typeface="Times New Roman"/>
                <a:cs typeface="Times New Roman"/>
              </a:rPr>
              <a:t>worth knowing </a:t>
            </a:r>
            <a:r>
              <a:rPr sz="1800" dirty="0">
                <a:latin typeface="Times New Roman"/>
                <a:cs typeface="Times New Roman"/>
              </a:rPr>
              <a:t>that there </a:t>
            </a:r>
            <a:r>
              <a:rPr sz="1800" spc="-5" dirty="0">
                <a:latin typeface="Times New Roman"/>
                <a:cs typeface="Times New Roman"/>
              </a:rPr>
              <a:t>are </a:t>
            </a:r>
            <a:r>
              <a:rPr sz="1800" dirty="0">
                <a:latin typeface="Times New Roman"/>
                <a:cs typeface="Times New Roman"/>
              </a:rPr>
              <a:t>distinctions</a:t>
            </a:r>
            <a:r>
              <a:rPr sz="1800" spc="-50" dirty="0">
                <a:latin typeface="Times New Roman"/>
                <a:cs typeface="Times New Roman"/>
              </a:rPr>
              <a:t> </a:t>
            </a:r>
            <a:r>
              <a:rPr sz="1800" spc="-10" dirty="0">
                <a:latin typeface="Times New Roman"/>
                <a:cs typeface="Times New Roman"/>
              </a:rPr>
              <a:t>made.</a:t>
            </a:r>
            <a:endParaRPr sz="1800">
              <a:latin typeface="Times New Roman"/>
              <a:cs typeface="Times New Roman"/>
            </a:endParaRPr>
          </a:p>
        </p:txBody>
      </p:sp>
      <p:sp>
        <p:nvSpPr>
          <p:cNvPr id="3" name="object 3"/>
          <p:cNvSpPr/>
          <p:nvPr/>
        </p:nvSpPr>
        <p:spPr>
          <a:xfrm>
            <a:off x="2918173" y="4027278"/>
            <a:ext cx="3175231" cy="2531581"/>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58139" y="200914"/>
            <a:ext cx="7960995" cy="615569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Times New Roman"/>
                <a:cs typeface="Times New Roman"/>
              </a:rPr>
              <a:t>Luster</a:t>
            </a:r>
            <a:endParaRPr sz="1800">
              <a:latin typeface="Times New Roman"/>
              <a:cs typeface="Times New Roman"/>
            </a:endParaRPr>
          </a:p>
          <a:p>
            <a:pPr marL="12700" marR="6350" algn="just">
              <a:lnSpc>
                <a:spcPct val="100000"/>
              </a:lnSpc>
            </a:pPr>
            <a:r>
              <a:rPr sz="1800" spc="-5" dirty="0">
                <a:latin typeface="Times New Roman"/>
                <a:cs typeface="Times New Roman"/>
              </a:rPr>
              <a:t>Luster describes </a:t>
            </a:r>
            <a:r>
              <a:rPr sz="1800" dirty="0">
                <a:latin typeface="Times New Roman"/>
                <a:cs typeface="Times New Roman"/>
              </a:rPr>
              <a:t>the </a:t>
            </a:r>
            <a:r>
              <a:rPr sz="1800" spc="-5" dirty="0">
                <a:latin typeface="Times New Roman"/>
                <a:cs typeface="Times New Roman"/>
              </a:rPr>
              <a:t>reflection </a:t>
            </a:r>
            <a:r>
              <a:rPr sz="1800" spc="-10" dirty="0">
                <a:latin typeface="Times New Roman"/>
                <a:cs typeface="Times New Roman"/>
              </a:rPr>
              <a:t>of </a:t>
            </a:r>
            <a:r>
              <a:rPr sz="1800" spc="-5" dirty="0">
                <a:latin typeface="Times New Roman"/>
                <a:cs typeface="Times New Roman"/>
              </a:rPr>
              <a:t>light off </a:t>
            </a:r>
            <a:r>
              <a:rPr sz="1800" dirty="0">
                <a:latin typeface="Times New Roman"/>
                <a:cs typeface="Times New Roman"/>
              </a:rPr>
              <a:t>a </a:t>
            </a:r>
            <a:r>
              <a:rPr sz="1800" spc="-15" dirty="0">
                <a:latin typeface="Times New Roman"/>
                <a:cs typeface="Times New Roman"/>
              </a:rPr>
              <a:t>mineral’s </a:t>
            </a:r>
            <a:r>
              <a:rPr sz="1800" spc="-5" dirty="0">
                <a:latin typeface="Times New Roman"/>
                <a:cs typeface="Times New Roman"/>
              </a:rPr>
              <a:t>surface. Mineralogists have  </a:t>
            </a:r>
            <a:r>
              <a:rPr sz="1800" dirty="0">
                <a:latin typeface="Times New Roman"/>
                <a:cs typeface="Times New Roman"/>
              </a:rPr>
              <a:t>special </a:t>
            </a:r>
            <a:r>
              <a:rPr sz="1800" spc="-5" dirty="0">
                <a:latin typeface="Times New Roman"/>
                <a:cs typeface="Times New Roman"/>
              </a:rPr>
              <a:t>terms </a:t>
            </a:r>
            <a:r>
              <a:rPr sz="1800" dirty="0">
                <a:latin typeface="Times New Roman"/>
                <a:cs typeface="Times New Roman"/>
              </a:rPr>
              <a:t>to </a:t>
            </a:r>
            <a:r>
              <a:rPr sz="1800" spc="-5" dirty="0">
                <a:latin typeface="Times New Roman"/>
                <a:cs typeface="Times New Roman"/>
              </a:rPr>
              <a:t>describe </a:t>
            </a:r>
            <a:r>
              <a:rPr sz="1800" spc="-15" dirty="0">
                <a:latin typeface="Times New Roman"/>
                <a:cs typeface="Times New Roman"/>
              </a:rPr>
              <a:t>luster. </a:t>
            </a:r>
            <a:r>
              <a:rPr sz="1800" dirty="0">
                <a:latin typeface="Times New Roman"/>
                <a:cs typeface="Times New Roman"/>
              </a:rPr>
              <a:t>One </a:t>
            </a:r>
            <a:r>
              <a:rPr sz="1800" spc="-5" dirty="0">
                <a:latin typeface="Times New Roman"/>
                <a:cs typeface="Times New Roman"/>
              </a:rPr>
              <a:t>simple </a:t>
            </a:r>
            <a:r>
              <a:rPr sz="1800" dirty="0">
                <a:latin typeface="Times New Roman"/>
                <a:cs typeface="Times New Roman"/>
              </a:rPr>
              <a:t>way to classify </a:t>
            </a:r>
            <a:r>
              <a:rPr sz="1800" spc="-5" dirty="0">
                <a:latin typeface="Times New Roman"/>
                <a:cs typeface="Times New Roman"/>
              </a:rPr>
              <a:t>luster is based </a:t>
            </a:r>
            <a:r>
              <a:rPr sz="1800" spc="5" dirty="0">
                <a:latin typeface="Times New Roman"/>
                <a:cs typeface="Times New Roman"/>
              </a:rPr>
              <a:t>on </a:t>
            </a:r>
            <a:r>
              <a:rPr sz="1800" spc="-5" dirty="0">
                <a:latin typeface="Times New Roman"/>
                <a:cs typeface="Times New Roman"/>
              </a:rPr>
              <a:t>whether  </a:t>
            </a:r>
            <a:r>
              <a:rPr sz="1800" dirty="0">
                <a:latin typeface="Times New Roman"/>
                <a:cs typeface="Times New Roman"/>
              </a:rPr>
              <a:t>the </a:t>
            </a:r>
            <a:r>
              <a:rPr sz="1800" spc="-10" dirty="0">
                <a:latin typeface="Times New Roman"/>
                <a:cs typeface="Times New Roman"/>
              </a:rPr>
              <a:t>mineral </a:t>
            </a:r>
            <a:r>
              <a:rPr sz="1800" dirty="0">
                <a:latin typeface="Times New Roman"/>
                <a:cs typeface="Times New Roman"/>
              </a:rPr>
              <a:t>is </a:t>
            </a:r>
            <a:r>
              <a:rPr sz="1800" spc="-5" dirty="0">
                <a:latin typeface="Times New Roman"/>
                <a:cs typeface="Times New Roman"/>
              </a:rPr>
              <a:t>metallic </a:t>
            </a:r>
            <a:r>
              <a:rPr sz="1800" spc="5" dirty="0">
                <a:latin typeface="Times New Roman"/>
                <a:cs typeface="Times New Roman"/>
              </a:rPr>
              <a:t>or </a:t>
            </a:r>
            <a:r>
              <a:rPr sz="1800" spc="-5" dirty="0">
                <a:latin typeface="Times New Roman"/>
                <a:cs typeface="Times New Roman"/>
              </a:rPr>
              <a:t>non-metallic. Minerals </a:t>
            </a:r>
            <a:r>
              <a:rPr sz="1800" dirty="0">
                <a:latin typeface="Times New Roman"/>
                <a:cs typeface="Times New Roman"/>
              </a:rPr>
              <a:t>that </a:t>
            </a:r>
            <a:r>
              <a:rPr sz="1800" spc="-5" dirty="0">
                <a:latin typeface="Times New Roman"/>
                <a:cs typeface="Times New Roman"/>
              </a:rPr>
              <a:t>are opaque and </a:t>
            </a:r>
            <a:r>
              <a:rPr sz="1800" spc="-30" dirty="0">
                <a:latin typeface="Times New Roman"/>
                <a:cs typeface="Times New Roman"/>
              </a:rPr>
              <a:t>shiny, </a:t>
            </a:r>
            <a:r>
              <a:rPr sz="1800" spc="-5" dirty="0">
                <a:latin typeface="Times New Roman"/>
                <a:cs typeface="Times New Roman"/>
              </a:rPr>
              <a:t>such </a:t>
            </a:r>
            <a:r>
              <a:rPr sz="1800" spc="-10" dirty="0">
                <a:latin typeface="Times New Roman"/>
                <a:cs typeface="Times New Roman"/>
              </a:rPr>
              <a:t>as  </a:t>
            </a:r>
            <a:r>
              <a:rPr sz="1800" spc="-5" dirty="0">
                <a:latin typeface="Times New Roman"/>
                <a:cs typeface="Times New Roman"/>
              </a:rPr>
              <a:t>pyrite, have </a:t>
            </a:r>
            <a:r>
              <a:rPr sz="1800" dirty="0">
                <a:latin typeface="Times New Roman"/>
                <a:cs typeface="Times New Roman"/>
              </a:rPr>
              <a:t>a </a:t>
            </a:r>
            <a:r>
              <a:rPr sz="1800" spc="-5" dirty="0">
                <a:latin typeface="Times New Roman"/>
                <a:cs typeface="Times New Roman"/>
              </a:rPr>
              <a:t>metallic </a:t>
            </a:r>
            <a:r>
              <a:rPr sz="1800" spc="-15" dirty="0">
                <a:latin typeface="Times New Roman"/>
                <a:cs typeface="Times New Roman"/>
              </a:rPr>
              <a:t>luster. </a:t>
            </a:r>
            <a:r>
              <a:rPr sz="1800" spc="-5" dirty="0">
                <a:latin typeface="Times New Roman"/>
                <a:cs typeface="Times New Roman"/>
              </a:rPr>
              <a:t>Minerals such </a:t>
            </a:r>
            <a:r>
              <a:rPr sz="1800" spc="-10" dirty="0">
                <a:latin typeface="Times New Roman"/>
                <a:cs typeface="Times New Roman"/>
              </a:rPr>
              <a:t>as </a:t>
            </a:r>
            <a:r>
              <a:rPr sz="1800" dirty="0">
                <a:latin typeface="Times New Roman"/>
                <a:cs typeface="Times New Roman"/>
              </a:rPr>
              <a:t>quartz </a:t>
            </a:r>
            <a:r>
              <a:rPr sz="1800" spc="-5" dirty="0">
                <a:latin typeface="Times New Roman"/>
                <a:cs typeface="Times New Roman"/>
              </a:rPr>
              <a:t>have </a:t>
            </a:r>
            <a:r>
              <a:rPr sz="1800" dirty="0">
                <a:latin typeface="Times New Roman"/>
                <a:cs typeface="Times New Roman"/>
              </a:rPr>
              <a:t>a </a:t>
            </a:r>
            <a:r>
              <a:rPr sz="1800" spc="-5" dirty="0">
                <a:latin typeface="Times New Roman"/>
                <a:cs typeface="Times New Roman"/>
              </a:rPr>
              <a:t>non-metallic</a:t>
            </a:r>
            <a:r>
              <a:rPr sz="1800" spc="125" dirty="0">
                <a:latin typeface="Times New Roman"/>
                <a:cs typeface="Times New Roman"/>
              </a:rPr>
              <a:t> </a:t>
            </a:r>
            <a:r>
              <a:rPr sz="1800" spc="-15" dirty="0">
                <a:latin typeface="Times New Roman"/>
                <a:cs typeface="Times New Roman"/>
              </a:rPr>
              <a:t>luster.</a:t>
            </a:r>
            <a:endParaRPr sz="1800">
              <a:latin typeface="Times New Roman"/>
              <a:cs typeface="Times New Roman"/>
            </a:endParaRPr>
          </a:p>
          <a:p>
            <a:pPr>
              <a:lnSpc>
                <a:spcPct val="100000"/>
              </a:lnSpc>
            </a:pPr>
            <a:endParaRPr sz="2000">
              <a:latin typeface="Times New Roman"/>
              <a:cs typeface="Times New Roman"/>
            </a:endParaRPr>
          </a:p>
          <a:p>
            <a:pPr>
              <a:lnSpc>
                <a:spcPct val="100000"/>
              </a:lnSpc>
              <a:spcBef>
                <a:spcPts val="50"/>
              </a:spcBef>
            </a:pPr>
            <a:endParaRPr sz="2350">
              <a:latin typeface="Times New Roman"/>
              <a:cs typeface="Times New Roman"/>
            </a:endParaRPr>
          </a:p>
          <a:p>
            <a:pPr marL="12700" marR="5080" algn="just">
              <a:lnSpc>
                <a:spcPct val="100000"/>
              </a:lnSpc>
              <a:spcBef>
                <a:spcPts val="5"/>
              </a:spcBef>
            </a:pPr>
            <a:r>
              <a:rPr sz="1800" spc="-5" dirty="0">
                <a:latin typeface="Times New Roman"/>
                <a:cs typeface="Times New Roman"/>
              </a:rPr>
              <a:t>Luster is how </a:t>
            </a:r>
            <a:r>
              <a:rPr sz="1800" dirty="0">
                <a:latin typeface="Times New Roman"/>
                <a:cs typeface="Times New Roman"/>
              </a:rPr>
              <a:t>the </a:t>
            </a:r>
            <a:r>
              <a:rPr sz="1800" spc="-10" dirty="0">
                <a:latin typeface="Times New Roman"/>
                <a:cs typeface="Times New Roman"/>
              </a:rPr>
              <a:t>surface </a:t>
            </a:r>
            <a:r>
              <a:rPr sz="1800" spc="5" dirty="0">
                <a:latin typeface="Times New Roman"/>
                <a:cs typeface="Times New Roman"/>
              </a:rPr>
              <a:t>of </a:t>
            </a:r>
            <a:r>
              <a:rPr sz="1800" dirty="0">
                <a:latin typeface="Times New Roman"/>
                <a:cs typeface="Times New Roman"/>
              </a:rPr>
              <a:t>a </a:t>
            </a:r>
            <a:r>
              <a:rPr sz="1800" spc="-5" dirty="0">
                <a:latin typeface="Times New Roman"/>
                <a:cs typeface="Times New Roman"/>
              </a:rPr>
              <a:t>mineral </a:t>
            </a:r>
            <a:r>
              <a:rPr sz="1800" spc="-10" dirty="0">
                <a:latin typeface="Times New Roman"/>
                <a:cs typeface="Times New Roman"/>
              </a:rPr>
              <a:t>reflects </a:t>
            </a:r>
            <a:r>
              <a:rPr sz="1800" dirty="0">
                <a:latin typeface="Times New Roman"/>
                <a:cs typeface="Times New Roman"/>
              </a:rPr>
              <a:t>light. It </a:t>
            </a:r>
            <a:r>
              <a:rPr sz="1800" spc="-5" dirty="0">
                <a:latin typeface="Times New Roman"/>
                <a:cs typeface="Times New Roman"/>
              </a:rPr>
              <a:t>is not </a:t>
            </a:r>
            <a:r>
              <a:rPr sz="1800" dirty="0">
                <a:latin typeface="Times New Roman"/>
                <a:cs typeface="Times New Roman"/>
              </a:rPr>
              <a:t>the </a:t>
            </a:r>
            <a:r>
              <a:rPr sz="1800" spc="-10" dirty="0">
                <a:latin typeface="Times New Roman"/>
                <a:cs typeface="Times New Roman"/>
              </a:rPr>
              <a:t>same </a:t>
            </a:r>
            <a:r>
              <a:rPr sz="1800" dirty="0">
                <a:latin typeface="Times New Roman"/>
                <a:cs typeface="Times New Roman"/>
              </a:rPr>
              <a:t>thing </a:t>
            </a:r>
            <a:r>
              <a:rPr sz="1800" spc="-10" dirty="0">
                <a:latin typeface="Times New Roman"/>
                <a:cs typeface="Times New Roman"/>
              </a:rPr>
              <a:t>as </a:t>
            </a:r>
            <a:r>
              <a:rPr sz="1800" spc="-20" dirty="0">
                <a:latin typeface="Times New Roman"/>
                <a:cs typeface="Times New Roman"/>
              </a:rPr>
              <a:t>color,  </a:t>
            </a:r>
            <a:r>
              <a:rPr sz="1800" spc="-5" dirty="0">
                <a:latin typeface="Times New Roman"/>
                <a:cs typeface="Times New Roman"/>
              </a:rPr>
              <a:t>so </a:t>
            </a:r>
            <a:r>
              <a:rPr sz="1800" dirty="0">
                <a:latin typeface="Times New Roman"/>
                <a:cs typeface="Times New Roman"/>
              </a:rPr>
              <a:t>it </a:t>
            </a:r>
            <a:r>
              <a:rPr sz="1800" spc="-5" dirty="0">
                <a:latin typeface="Times New Roman"/>
                <a:cs typeface="Times New Roman"/>
              </a:rPr>
              <a:t>crucial </a:t>
            </a:r>
            <a:r>
              <a:rPr sz="1800" dirty="0">
                <a:latin typeface="Times New Roman"/>
                <a:cs typeface="Times New Roman"/>
              </a:rPr>
              <a:t>to </a:t>
            </a:r>
            <a:r>
              <a:rPr sz="1800" spc="-5" dirty="0">
                <a:latin typeface="Times New Roman"/>
                <a:cs typeface="Times New Roman"/>
              </a:rPr>
              <a:t>distinguish luster </a:t>
            </a:r>
            <a:r>
              <a:rPr sz="1800" dirty="0">
                <a:latin typeface="Times New Roman"/>
                <a:cs typeface="Times New Roman"/>
              </a:rPr>
              <a:t>from </a:t>
            </a:r>
            <a:r>
              <a:rPr sz="1800" spc="-15" dirty="0">
                <a:latin typeface="Times New Roman"/>
                <a:cs typeface="Times New Roman"/>
              </a:rPr>
              <a:t>color. </a:t>
            </a:r>
            <a:r>
              <a:rPr sz="1800" dirty="0">
                <a:latin typeface="Times New Roman"/>
                <a:cs typeface="Times New Roman"/>
              </a:rPr>
              <a:t>For </a:t>
            </a:r>
            <a:r>
              <a:rPr sz="1800" spc="-5" dirty="0">
                <a:latin typeface="Times New Roman"/>
                <a:cs typeface="Times New Roman"/>
              </a:rPr>
              <a:t>example, </a:t>
            </a:r>
            <a:r>
              <a:rPr sz="1800" dirty="0">
                <a:latin typeface="Times New Roman"/>
                <a:cs typeface="Times New Roman"/>
              </a:rPr>
              <a:t>a </a:t>
            </a:r>
            <a:r>
              <a:rPr sz="1800" spc="-5" dirty="0">
                <a:latin typeface="Times New Roman"/>
                <a:cs typeface="Times New Roman"/>
              </a:rPr>
              <a:t>mineral described </a:t>
            </a:r>
            <a:r>
              <a:rPr sz="1800" spc="-10" dirty="0">
                <a:latin typeface="Times New Roman"/>
                <a:cs typeface="Times New Roman"/>
              </a:rPr>
              <a:t>as  </a:t>
            </a:r>
            <a:r>
              <a:rPr sz="1800" dirty="0">
                <a:latin typeface="Times New Roman"/>
                <a:cs typeface="Times New Roman"/>
              </a:rPr>
              <a:t>“shiny </a:t>
            </a:r>
            <a:r>
              <a:rPr sz="1800" spc="-10" dirty="0">
                <a:latin typeface="Times New Roman"/>
                <a:cs typeface="Times New Roman"/>
              </a:rPr>
              <a:t>yellow” </a:t>
            </a:r>
            <a:r>
              <a:rPr sz="1800" spc="-5" dirty="0">
                <a:latin typeface="Times New Roman"/>
                <a:cs typeface="Times New Roman"/>
              </a:rPr>
              <a:t>is </a:t>
            </a:r>
            <a:r>
              <a:rPr sz="1800" dirty="0">
                <a:latin typeface="Times New Roman"/>
                <a:cs typeface="Times New Roman"/>
              </a:rPr>
              <a:t>being </a:t>
            </a:r>
            <a:r>
              <a:rPr sz="1800" spc="-5" dirty="0">
                <a:latin typeface="Times New Roman"/>
                <a:cs typeface="Times New Roman"/>
              </a:rPr>
              <a:t>described </a:t>
            </a:r>
            <a:r>
              <a:rPr sz="1800" spc="-15" dirty="0">
                <a:latin typeface="Times New Roman"/>
                <a:cs typeface="Times New Roman"/>
              </a:rPr>
              <a:t>in </a:t>
            </a:r>
            <a:r>
              <a:rPr sz="1800" spc="-10" dirty="0">
                <a:latin typeface="Times New Roman"/>
                <a:cs typeface="Times New Roman"/>
              </a:rPr>
              <a:t>terms </a:t>
            </a:r>
            <a:r>
              <a:rPr sz="1800" spc="5" dirty="0">
                <a:latin typeface="Times New Roman"/>
                <a:cs typeface="Times New Roman"/>
              </a:rPr>
              <a:t>of </a:t>
            </a:r>
            <a:r>
              <a:rPr sz="1800" dirty="0">
                <a:latin typeface="Times New Roman"/>
                <a:cs typeface="Times New Roman"/>
              </a:rPr>
              <a:t>luster </a:t>
            </a:r>
            <a:r>
              <a:rPr sz="1800" spc="-10" dirty="0">
                <a:latin typeface="Times New Roman"/>
                <a:cs typeface="Times New Roman"/>
              </a:rPr>
              <a:t>(“shiny”) </a:t>
            </a:r>
            <a:r>
              <a:rPr sz="1800" dirty="0">
                <a:latin typeface="Times New Roman"/>
                <a:cs typeface="Times New Roman"/>
              </a:rPr>
              <a:t>and </a:t>
            </a:r>
            <a:r>
              <a:rPr sz="1800" spc="-5" dirty="0">
                <a:latin typeface="Times New Roman"/>
                <a:cs typeface="Times New Roman"/>
              </a:rPr>
              <a:t>color </a:t>
            </a:r>
            <a:r>
              <a:rPr sz="1800" spc="-10" dirty="0">
                <a:latin typeface="Times New Roman"/>
                <a:cs typeface="Times New Roman"/>
              </a:rPr>
              <a:t>(“yellow”),  </a:t>
            </a:r>
            <a:r>
              <a:rPr sz="1800" spc="-5" dirty="0">
                <a:latin typeface="Times New Roman"/>
                <a:cs typeface="Times New Roman"/>
              </a:rPr>
              <a:t>which are </a:t>
            </a:r>
            <a:r>
              <a:rPr sz="1800" spc="-10" dirty="0">
                <a:latin typeface="Times New Roman"/>
                <a:cs typeface="Times New Roman"/>
              </a:rPr>
              <a:t>two different physical </a:t>
            </a:r>
            <a:r>
              <a:rPr sz="1800" spc="-5" dirty="0">
                <a:latin typeface="Times New Roman"/>
                <a:cs typeface="Times New Roman"/>
              </a:rPr>
              <a:t>properties. Standard </a:t>
            </a:r>
            <a:r>
              <a:rPr sz="1800" spc="-10" dirty="0">
                <a:latin typeface="Times New Roman"/>
                <a:cs typeface="Times New Roman"/>
              </a:rPr>
              <a:t>names </a:t>
            </a:r>
            <a:r>
              <a:rPr sz="1800" spc="-5" dirty="0">
                <a:latin typeface="Times New Roman"/>
                <a:cs typeface="Times New Roman"/>
              </a:rPr>
              <a:t>for </a:t>
            </a:r>
            <a:r>
              <a:rPr sz="1800" dirty="0">
                <a:latin typeface="Times New Roman"/>
                <a:cs typeface="Times New Roman"/>
              </a:rPr>
              <a:t>luster include  </a:t>
            </a:r>
            <a:r>
              <a:rPr sz="1800" spc="-5" dirty="0">
                <a:latin typeface="Times New Roman"/>
                <a:cs typeface="Times New Roman"/>
              </a:rPr>
              <a:t>metallic, </a:t>
            </a:r>
            <a:r>
              <a:rPr sz="1800" spc="-25" dirty="0">
                <a:latin typeface="Times New Roman"/>
                <a:cs typeface="Times New Roman"/>
              </a:rPr>
              <a:t>glassy, </a:t>
            </a:r>
            <a:r>
              <a:rPr sz="1800" spc="-20" dirty="0">
                <a:latin typeface="Times New Roman"/>
                <a:cs typeface="Times New Roman"/>
              </a:rPr>
              <a:t>pearly, </a:t>
            </a:r>
            <a:r>
              <a:rPr sz="1800" spc="-25" dirty="0">
                <a:latin typeface="Times New Roman"/>
                <a:cs typeface="Times New Roman"/>
              </a:rPr>
              <a:t>silky, greasy, </a:t>
            </a:r>
            <a:r>
              <a:rPr sz="1800" dirty="0">
                <a:latin typeface="Times New Roman"/>
                <a:cs typeface="Times New Roman"/>
              </a:rPr>
              <a:t>and </a:t>
            </a:r>
            <a:r>
              <a:rPr sz="1800" spc="5" dirty="0">
                <a:latin typeface="Times New Roman"/>
                <a:cs typeface="Times New Roman"/>
              </a:rPr>
              <a:t>dull. </a:t>
            </a:r>
            <a:r>
              <a:rPr sz="1800" dirty="0">
                <a:latin typeface="Times New Roman"/>
                <a:cs typeface="Times New Roman"/>
              </a:rPr>
              <a:t>It </a:t>
            </a:r>
            <a:r>
              <a:rPr sz="1800" spc="-5" dirty="0">
                <a:latin typeface="Times New Roman"/>
                <a:cs typeface="Times New Roman"/>
              </a:rPr>
              <a:t>is often useful </a:t>
            </a:r>
            <a:r>
              <a:rPr sz="1800" dirty="0">
                <a:latin typeface="Times New Roman"/>
                <a:cs typeface="Times New Roman"/>
              </a:rPr>
              <a:t>to </a:t>
            </a:r>
            <a:r>
              <a:rPr sz="1800" spc="-10" dirty="0">
                <a:latin typeface="Times New Roman"/>
                <a:cs typeface="Times New Roman"/>
              </a:rPr>
              <a:t>first </a:t>
            </a:r>
            <a:r>
              <a:rPr sz="1800" dirty="0">
                <a:latin typeface="Times New Roman"/>
                <a:cs typeface="Times New Roman"/>
              </a:rPr>
              <a:t>determine </a:t>
            </a:r>
            <a:r>
              <a:rPr sz="1800" spc="10" dirty="0">
                <a:latin typeface="Times New Roman"/>
                <a:cs typeface="Times New Roman"/>
              </a:rPr>
              <a:t>if </a:t>
            </a:r>
            <a:r>
              <a:rPr sz="1800" dirty="0">
                <a:latin typeface="Times New Roman"/>
                <a:cs typeface="Times New Roman"/>
              </a:rPr>
              <a:t>a  </a:t>
            </a:r>
            <a:r>
              <a:rPr sz="1800" spc="-5" dirty="0">
                <a:latin typeface="Times New Roman"/>
                <a:cs typeface="Times New Roman"/>
              </a:rPr>
              <a:t>mineral has </a:t>
            </a:r>
            <a:r>
              <a:rPr sz="1800" dirty="0">
                <a:latin typeface="Times New Roman"/>
                <a:cs typeface="Times New Roman"/>
              </a:rPr>
              <a:t>a </a:t>
            </a:r>
            <a:r>
              <a:rPr sz="1800" spc="-5" dirty="0">
                <a:latin typeface="Times New Roman"/>
                <a:cs typeface="Times New Roman"/>
              </a:rPr>
              <a:t>metallic </a:t>
            </a:r>
            <a:r>
              <a:rPr sz="1800" spc="-15" dirty="0">
                <a:latin typeface="Times New Roman"/>
                <a:cs typeface="Times New Roman"/>
              </a:rPr>
              <a:t>luster. </a:t>
            </a:r>
            <a:r>
              <a:rPr sz="1800" spc="-5" dirty="0">
                <a:latin typeface="Times New Roman"/>
                <a:cs typeface="Times New Roman"/>
              </a:rPr>
              <a:t>A metallic </a:t>
            </a:r>
            <a:r>
              <a:rPr sz="1800" dirty="0">
                <a:latin typeface="Times New Roman"/>
                <a:cs typeface="Times New Roman"/>
              </a:rPr>
              <a:t>luster </a:t>
            </a:r>
            <a:r>
              <a:rPr sz="1800" spc="-10" dirty="0">
                <a:latin typeface="Times New Roman"/>
                <a:cs typeface="Times New Roman"/>
              </a:rPr>
              <a:t>means </a:t>
            </a:r>
            <a:r>
              <a:rPr sz="1800" dirty="0">
                <a:latin typeface="Times New Roman"/>
                <a:cs typeface="Times New Roman"/>
              </a:rPr>
              <a:t>shiny </a:t>
            </a:r>
            <a:r>
              <a:rPr sz="1800" spc="-5" dirty="0">
                <a:latin typeface="Times New Roman"/>
                <a:cs typeface="Times New Roman"/>
              </a:rPr>
              <a:t>like polished </a:t>
            </a:r>
            <a:r>
              <a:rPr sz="1800" spc="-10" dirty="0">
                <a:latin typeface="Times New Roman"/>
                <a:cs typeface="Times New Roman"/>
              </a:rPr>
              <a:t>metal. </a:t>
            </a:r>
            <a:r>
              <a:rPr sz="1800" dirty="0">
                <a:latin typeface="Times New Roman"/>
                <a:cs typeface="Times New Roman"/>
              </a:rPr>
              <a:t>For  </a:t>
            </a:r>
            <a:r>
              <a:rPr sz="1800" spc="-5" dirty="0">
                <a:latin typeface="Times New Roman"/>
                <a:cs typeface="Times New Roman"/>
              </a:rPr>
              <a:t>example cleaned </a:t>
            </a:r>
            <a:r>
              <a:rPr sz="1800" dirty="0">
                <a:latin typeface="Times New Roman"/>
                <a:cs typeface="Times New Roman"/>
              </a:rPr>
              <a:t>polished </a:t>
            </a:r>
            <a:r>
              <a:rPr sz="1800" spc="-10" dirty="0">
                <a:latin typeface="Times New Roman"/>
                <a:cs typeface="Times New Roman"/>
              </a:rPr>
              <a:t>pieces </a:t>
            </a:r>
            <a:r>
              <a:rPr sz="1800" spc="5" dirty="0">
                <a:latin typeface="Times New Roman"/>
                <a:cs typeface="Times New Roman"/>
              </a:rPr>
              <a:t>of </a:t>
            </a:r>
            <a:r>
              <a:rPr sz="1800" spc="-5" dirty="0">
                <a:latin typeface="Times New Roman"/>
                <a:cs typeface="Times New Roman"/>
              </a:rPr>
              <a:t>chrome, </a:t>
            </a:r>
            <a:r>
              <a:rPr sz="1800" dirty="0">
                <a:latin typeface="Times New Roman"/>
                <a:cs typeface="Times New Roman"/>
              </a:rPr>
              <a:t>steel, </a:t>
            </a:r>
            <a:r>
              <a:rPr sz="1800" spc="-5" dirty="0">
                <a:latin typeface="Times New Roman"/>
                <a:cs typeface="Times New Roman"/>
              </a:rPr>
              <a:t>titanium, </a:t>
            </a:r>
            <a:r>
              <a:rPr sz="1800" spc="-15" dirty="0">
                <a:latin typeface="Times New Roman"/>
                <a:cs typeface="Times New Roman"/>
              </a:rPr>
              <a:t>copper, </a:t>
            </a:r>
            <a:r>
              <a:rPr sz="1800" spc="-5" dirty="0">
                <a:latin typeface="Times New Roman"/>
                <a:cs typeface="Times New Roman"/>
              </a:rPr>
              <a:t>and brass all  </a:t>
            </a:r>
            <a:r>
              <a:rPr sz="1800" dirty="0">
                <a:latin typeface="Times New Roman"/>
                <a:cs typeface="Times New Roman"/>
              </a:rPr>
              <a:t>exhibit </a:t>
            </a:r>
            <a:r>
              <a:rPr sz="1800" spc="-5" dirty="0">
                <a:latin typeface="Times New Roman"/>
                <a:cs typeface="Times New Roman"/>
              </a:rPr>
              <a:t>metallic </a:t>
            </a:r>
            <a:r>
              <a:rPr sz="1800" dirty="0">
                <a:latin typeface="Times New Roman"/>
                <a:cs typeface="Times New Roman"/>
              </a:rPr>
              <a:t>luster </a:t>
            </a:r>
            <a:r>
              <a:rPr sz="1800" spc="-10" dirty="0">
                <a:latin typeface="Times New Roman"/>
                <a:cs typeface="Times New Roman"/>
              </a:rPr>
              <a:t>as </a:t>
            </a:r>
            <a:r>
              <a:rPr sz="1800" spc="5" dirty="0">
                <a:latin typeface="Times New Roman"/>
                <a:cs typeface="Times New Roman"/>
              </a:rPr>
              <a:t>do </a:t>
            </a:r>
            <a:r>
              <a:rPr sz="1800" spc="-5" dirty="0">
                <a:latin typeface="Times New Roman"/>
                <a:cs typeface="Times New Roman"/>
              </a:rPr>
              <a:t>many </a:t>
            </a:r>
            <a:r>
              <a:rPr sz="1800" dirty="0">
                <a:latin typeface="Times New Roman"/>
                <a:cs typeface="Times New Roman"/>
              </a:rPr>
              <a:t>other </a:t>
            </a:r>
            <a:r>
              <a:rPr sz="1800" spc="-5" dirty="0">
                <a:latin typeface="Times New Roman"/>
                <a:cs typeface="Times New Roman"/>
              </a:rPr>
              <a:t>minerals. </a:t>
            </a:r>
            <a:r>
              <a:rPr sz="1800" spc="5" dirty="0">
                <a:latin typeface="Times New Roman"/>
                <a:cs typeface="Times New Roman"/>
              </a:rPr>
              <a:t>Of </a:t>
            </a:r>
            <a:r>
              <a:rPr sz="1800" dirty="0">
                <a:latin typeface="Times New Roman"/>
                <a:cs typeface="Times New Roman"/>
              </a:rPr>
              <a:t>the </a:t>
            </a:r>
            <a:r>
              <a:rPr sz="1800" spc="-5" dirty="0">
                <a:latin typeface="Times New Roman"/>
                <a:cs typeface="Times New Roman"/>
              </a:rPr>
              <a:t>nonmetallic lusters, glassy is  </a:t>
            </a:r>
            <a:r>
              <a:rPr sz="1800" spc="5" dirty="0">
                <a:latin typeface="Times New Roman"/>
                <a:cs typeface="Times New Roman"/>
              </a:rPr>
              <a:t>the </a:t>
            </a:r>
            <a:r>
              <a:rPr sz="1800" spc="-10" dirty="0">
                <a:latin typeface="Times New Roman"/>
                <a:cs typeface="Times New Roman"/>
              </a:rPr>
              <a:t>most common </a:t>
            </a:r>
            <a:r>
              <a:rPr sz="1800" dirty="0">
                <a:latin typeface="Times New Roman"/>
                <a:cs typeface="Times New Roman"/>
              </a:rPr>
              <a:t>and </a:t>
            </a:r>
            <a:r>
              <a:rPr sz="1800" spc="-10" dirty="0">
                <a:latin typeface="Times New Roman"/>
                <a:cs typeface="Times New Roman"/>
              </a:rPr>
              <a:t>means </a:t>
            </a:r>
            <a:r>
              <a:rPr sz="1800" dirty="0">
                <a:latin typeface="Times New Roman"/>
                <a:cs typeface="Times New Roman"/>
              </a:rPr>
              <a:t>the </a:t>
            </a:r>
            <a:r>
              <a:rPr sz="1800" spc="-5" dirty="0">
                <a:latin typeface="Times New Roman"/>
                <a:cs typeface="Times New Roman"/>
              </a:rPr>
              <a:t>surface </a:t>
            </a:r>
            <a:r>
              <a:rPr sz="1800" spc="5" dirty="0">
                <a:latin typeface="Times New Roman"/>
                <a:cs typeface="Times New Roman"/>
              </a:rPr>
              <a:t>of </a:t>
            </a:r>
            <a:r>
              <a:rPr sz="1800" dirty="0">
                <a:latin typeface="Times New Roman"/>
                <a:cs typeface="Times New Roman"/>
              </a:rPr>
              <a:t>the </a:t>
            </a:r>
            <a:r>
              <a:rPr sz="1800" spc="-10" dirty="0">
                <a:latin typeface="Times New Roman"/>
                <a:cs typeface="Times New Roman"/>
              </a:rPr>
              <a:t>mineral </a:t>
            </a:r>
            <a:r>
              <a:rPr sz="1800" spc="-5" dirty="0">
                <a:latin typeface="Times New Roman"/>
                <a:cs typeface="Times New Roman"/>
              </a:rPr>
              <a:t>reflects </a:t>
            </a:r>
            <a:r>
              <a:rPr sz="1800" spc="5" dirty="0">
                <a:latin typeface="Times New Roman"/>
                <a:cs typeface="Times New Roman"/>
              </a:rPr>
              <a:t>light </a:t>
            </a:r>
            <a:r>
              <a:rPr sz="1800" spc="-5" dirty="0">
                <a:latin typeface="Times New Roman"/>
                <a:cs typeface="Times New Roman"/>
              </a:rPr>
              <a:t>like </a:t>
            </a:r>
            <a:r>
              <a:rPr sz="1800" spc="-10" dirty="0">
                <a:latin typeface="Times New Roman"/>
                <a:cs typeface="Times New Roman"/>
              </a:rPr>
              <a:t>glass. </a:t>
            </a:r>
            <a:r>
              <a:rPr sz="1800" dirty="0">
                <a:latin typeface="Times New Roman"/>
                <a:cs typeface="Times New Roman"/>
              </a:rPr>
              <a:t>Pearly  luster </a:t>
            </a:r>
            <a:r>
              <a:rPr sz="1800" spc="-5" dirty="0">
                <a:latin typeface="Times New Roman"/>
                <a:cs typeface="Times New Roman"/>
              </a:rPr>
              <a:t>is important </a:t>
            </a:r>
            <a:r>
              <a:rPr sz="1800" spc="-15" dirty="0">
                <a:latin typeface="Times New Roman"/>
                <a:cs typeface="Times New Roman"/>
              </a:rPr>
              <a:t>in </a:t>
            </a:r>
            <a:r>
              <a:rPr sz="1800" spc="-5" dirty="0">
                <a:latin typeface="Times New Roman"/>
                <a:cs typeface="Times New Roman"/>
              </a:rPr>
              <a:t>identifying </a:t>
            </a:r>
            <a:r>
              <a:rPr sz="1800" dirty="0">
                <a:latin typeface="Times New Roman"/>
                <a:cs typeface="Times New Roman"/>
              </a:rPr>
              <a:t>the </a:t>
            </a:r>
            <a:r>
              <a:rPr sz="1800" spc="-5" dirty="0">
                <a:latin typeface="Times New Roman"/>
                <a:cs typeface="Times New Roman"/>
              </a:rPr>
              <a:t>feldspars, which are </a:t>
            </a:r>
            <a:r>
              <a:rPr sz="1800" dirty="0">
                <a:latin typeface="Times New Roman"/>
                <a:cs typeface="Times New Roman"/>
              </a:rPr>
              <a:t>the </a:t>
            </a:r>
            <a:r>
              <a:rPr sz="1800" spc="-10" dirty="0">
                <a:latin typeface="Times New Roman"/>
                <a:cs typeface="Times New Roman"/>
              </a:rPr>
              <a:t>most common type </a:t>
            </a:r>
            <a:r>
              <a:rPr sz="1800" spc="10" dirty="0">
                <a:latin typeface="Times New Roman"/>
                <a:cs typeface="Times New Roman"/>
              </a:rPr>
              <a:t>of  </a:t>
            </a:r>
            <a:r>
              <a:rPr sz="1800" spc="-5" dirty="0">
                <a:latin typeface="Times New Roman"/>
                <a:cs typeface="Times New Roman"/>
              </a:rPr>
              <a:t>mineral. </a:t>
            </a:r>
            <a:r>
              <a:rPr sz="1800" dirty="0">
                <a:latin typeface="Times New Roman"/>
                <a:cs typeface="Times New Roman"/>
              </a:rPr>
              <a:t>Pearly luster </a:t>
            </a:r>
            <a:r>
              <a:rPr sz="1800" spc="-5" dirty="0">
                <a:latin typeface="Times New Roman"/>
                <a:cs typeface="Times New Roman"/>
              </a:rPr>
              <a:t>refers </a:t>
            </a:r>
            <a:r>
              <a:rPr sz="1800" dirty="0">
                <a:latin typeface="Times New Roman"/>
                <a:cs typeface="Times New Roman"/>
              </a:rPr>
              <a:t>to a subtle </a:t>
            </a:r>
            <a:r>
              <a:rPr sz="1800" spc="-5" dirty="0">
                <a:latin typeface="Times New Roman"/>
                <a:cs typeface="Times New Roman"/>
              </a:rPr>
              <a:t>irridescence </a:t>
            </a:r>
            <a:r>
              <a:rPr sz="1800" spc="5" dirty="0">
                <a:latin typeface="Times New Roman"/>
                <a:cs typeface="Times New Roman"/>
              </a:rPr>
              <a:t>or </a:t>
            </a:r>
            <a:r>
              <a:rPr sz="1800" spc="-5" dirty="0">
                <a:latin typeface="Times New Roman"/>
                <a:cs typeface="Times New Roman"/>
              </a:rPr>
              <a:t>color play </a:t>
            </a:r>
            <a:r>
              <a:rPr sz="1800" dirty="0">
                <a:latin typeface="Times New Roman"/>
                <a:cs typeface="Times New Roman"/>
              </a:rPr>
              <a:t>in the </a:t>
            </a:r>
            <a:r>
              <a:rPr sz="1800" spc="-5" dirty="0">
                <a:latin typeface="Times New Roman"/>
                <a:cs typeface="Times New Roman"/>
              </a:rPr>
              <a:t>reflected </a:t>
            </a:r>
            <a:r>
              <a:rPr sz="1800" dirty="0">
                <a:latin typeface="Times New Roman"/>
                <a:cs typeface="Times New Roman"/>
              </a:rPr>
              <a:t>light,  </a:t>
            </a:r>
            <a:r>
              <a:rPr sz="1800" spc="-10" dirty="0">
                <a:latin typeface="Times New Roman"/>
                <a:cs typeface="Times New Roman"/>
              </a:rPr>
              <a:t>same </a:t>
            </a:r>
            <a:r>
              <a:rPr sz="1800" dirty="0">
                <a:latin typeface="Times New Roman"/>
                <a:cs typeface="Times New Roman"/>
              </a:rPr>
              <a:t>way </a:t>
            </a:r>
            <a:r>
              <a:rPr sz="1800" spc="-5" dirty="0">
                <a:latin typeface="Times New Roman"/>
                <a:cs typeface="Times New Roman"/>
              </a:rPr>
              <a:t>pearls reflect </a:t>
            </a:r>
            <a:r>
              <a:rPr sz="1800" dirty="0">
                <a:latin typeface="Times New Roman"/>
                <a:cs typeface="Times New Roman"/>
              </a:rPr>
              <a:t>light. </a:t>
            </a:r>
            <a:r>
              <a:rPr sz="1800" spc="-5" dirty="0">
                <a:latin typeface="Times New Roman"/>
                <a:cs typeface="Times New Roman"/>
              </a:rPr>
              <a:t>Silky means </a:t>
            </a:r>
            <a:r>
              <a:rPr sz="1800" dirty="0">
                <a:latin typeface="Times New Roman"/>
                <a:cs typeface="Times New Roman"/>
              </a:rPr>
              <a:t>relecting </a:t>
            </a:r>
            <a:r>
              <a:rPr sz="1800" spc="-5" dirty="0">
                <a:latin typeface="Times New Roman"/>
                <a:cs typeface="Times New Roman"/>
              </a:rPr>
              <a:t>light </a:t>
            </a:r>
            <a:r>
              <a:rPr sz="1800" spc="-10" dirty="0">
                <a:latin typeface="Times New Roman"/>
                <a:cs typeface="Times New Roman"/>
              </a:rPr>
              <a:t>with </a:t>
            </a:r>
            <a:r>
              <a:rPr sz="1800" dirty="0">
                <a:latin typeface="Times New Roman"/>
                <a:cs typeface="Times New Roman"/>
              </a:rPr>
              <a:t>a </a:t>
            </a:r>
            <a:r>
              <a:rPr sz="1800" spc="-5" dirty="0">
                <a:latin typeface="Times New Roman"/>
                <a:cs typeface="Times New Roman"/>
              </a:rPr>
              <a:t>silk-like </a:t>
            </a:r>
            <a:r>
              <a:rPr sz="1800" dirty="0">
                <a:latin typeface="Times New Roman"/>
                <a:cs typeface="Times New Roman"/>
              </a:rPr>
              <a:t>sheen.  </a:t>
            </a:r>
            <a:r>
              <a:rPr sz="1800" spc="-5" dirty="0">
                <a:latin typeface="Times New Roman"/>
                <a:cs typeface="Times New Roman"/>
              </a:rPr>
              <a:t>Greasy </a:t>
            </a:r>
            <a:r>
              <a:rPr sz="1800" dirty="0">
                <a:latin typeface="Times New Roman"/>
                <a:cs typeface="Times New Roman"/>
              </a:rPr>
              <a:t>luster looks </a:t>
            </a:r>
            <a:r>
              <a:rPr sz="1800" spc="-5" dirty="0">
                <a:latin typeface="Times New Roman"/>
                <a:cs typeface="Times New Roman"/>
              </a:rPr>
              <a:t>similar </a:t>
            </a:r>
            <a:r>
              <a:rPr sz="1800" dirty="0">
                <a:latin typeface="Times New Roman"/>
                <a:cs typeface="Times New Roman"/>
              </a:rPr>
              <a:t>to </a:t>
            </a:r>
            <a:r>
              <a:rPr sz="1800" spc="5" dirty="0">
                <a:latin typeface="Times New Roman"/>
                <a:cs typeface="Times New Roman"/>
              </a:rPr>
              <a:t>the </a:t>
            </a:r>
            <a:r>
              <a:rPr sz="1800" dirty="0">
                <a:latin typeface="Times New Roman"/>
                <a:cs typeface="Times New Roman"/>
              </a:rPr>
              <a:t>luster </a:t>
            </a:r>
            <a:r>
              <a:rPr sz="1800" spc="5" dirty="0">
                <a:latin typeface="Times New Roman"/>
                <a:cs typeface="Times New Roman"/>
              </a:rPr>
              <a:t>of </a:t>
            </a:r>
            <a:r>
              <a:rPr sz="1800" spc="-5" dirty="0">
                <a:latin typeface="Times New Roman"/>
                <a:cs typeface="Times New Roman"/>
              </a:rPr>
              <a:t>solidified </a:t>
            </a:r>
            <a:r>
              <a:rPr sz="1800" dirty="0">
                <a:latin typeface="Times New Roman"/>
                <a:cs typeface="Times New Roman"/>
              </a:rPr>
              <a:t>bacon </a:t>
            </a:r>
            <a:r>
              <a:rPr sz="1800" spc="-10" dirty="0">
                <a:latin typeface="Times New Roman"/>
                <a:cs typeface="Times New Roman"/>
              </a:rPr>
              <a:t>grease. </a:t>
            </a:r>
            <a:r>
              <a:rPr sz="1800" spc="-5" dirty="0">
                <a:latin typeface="Times New Roman"/>
                <a:cs typeface="Times New Roman"/>
              </a:rPr>
              <a:t>Minerals </a:t>
            </a:r>
            <a:r>
              <a:rPr sz="1800" spc="-10" dirty="0">
                <a:latin typeface="Times New Roman"/>
                <a:cs typeface="Times New Roman"/>
              </a:rPr>
              <a:t>with </a:t>
            </a:r>
            <a:r>
              <a:rPr sz="1800" spc="-5" dirty="0">
                <a:latin typeface="Times New Roman"/>
                <a:cs typeface="Times New Roman"/>
              </a:rPr>
              <a:t>dull  </a:t>
            </a:r>
            <a:r>
              <a:rPr sz="1800" dirty="0">
                <a:latin typeface="Times New Roman"/>
                <a:cs typeface="Times New Roman"/>
              </a:rPr>
              <a:t>luster </a:t>
            </a:r>
            <a:r>
              <a:rPr sz="1800" spc="-10" dirty="0">
                <a:latin typeface="Times New Roman"/>
                <a:cs typeface="Times New Roman"/>
              </a:rPr>
              <a:t>reflect </a:t>
            </a:r>
            <a:r>
              <a:rPr sz="1800" spc="-5" dirty="0">
                <a:latin typeface="Times New Roman"/>
                <a:cs typeface="Times New Roman"/>
              </a:rPr>
              <a:t>very </a:t>
            </a:r>
            <a:r>
              <a:rPr sz="1800" dirty="0">
                <a:latin typeface="Times New Roman"/>
                <a:cs typeface="Times New Roman"/>
              </a:rPr>
              <a:t>little light. </a:t>
            </a:r>
            <a:r>
              <a:rPr sz="1800" spc="-5" dirty="0">
                <a:latin typeface="Times New Roman"/>
                <a:cs typeface="Times New Roman"/>
              </a:rPr>
              <a:t>Identifying </a:t>
            </a:r>
            <a:r>
              <a:rPr sz="1800" dirty="0">
                <a:latin typeface="Times New Roman"/>
                <a:cs typeface="Times New Roman"/>
              </a:rPr>
              <a:t>luster </a:t>
            </a:r>
            <a:r>
              <a:rPr sz="1800" spc="-10" dirty="0">
                <a:latin typeface="Times New Roman"/>
                <a:cs typeface="Times New Roman"/>
              </a:rPr>
              <a:t>takes </a:t>
            </a:r>
            <a:r>
              <a:rPr sz="1800" dirty="0">
                <a:latin typeface="Times New Roman"/>
                <a:cs typeface="Times New Roman"/>
              </a:rPr>
              <a:t>a little </a:t>
            </a:r>
            <a:r>
              <a:rPr sz="1800" spc="-5" dirty="0">
                <a:latin typeface="Times New Roman"/>
                <a:cs typeface="Times New Roman"/>
              </a:rPr>
              <a:t>practice. Remember </a:t>
            </a:r>
            <a:r>
              <a:rPr sz="1800" dirty="0">
                <a:latin typeface="Times New Roman"/>
                <a:cs typeface="Times New Roman"/>
              </a:rPr>
              <a:t>to  distinguish luster </a:t>
            </a:r>
            <a:r>
              <a:rPr sz="1800" spc="-5" dirty="0">
                <a:latin typeface="Times New Roman"/>
                <a:cs typeface="Times New Roman"/>
              </a:rPr>
              <a:t>from</a:t>
            </a:r>
            <a:r>
              <a:rPr sz="1800" spc="-40" dirty="0">
                <a:latin typeface="Times New Roman"/>
                <a:cs typeface="Times New Roman"/>
              </a:rPr>
              <a:t> </a:t>
            </a:r>
            <a:r>
              <a:rPr sz="1800" spc="-15" dirty="0">
                <a:latin typeface="Times New Roman"/>
                <a:cs typeface="Times New Roman"/>
              </a:rPr>
              <a:t>color.</a:t>
            </a:r>
            <a:endParaRPr sz="1800">
              <a:latin typeface="Times New Roman"/>
              <a:cs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41324" y="321005"/>
            <a:ext cx="6378575" cy="300355"/>
          </a:xfrm>
          <a:prstGeom prst="rect">
            <a:avLst/>
          </a:prstGeom>
        </p:spPr>
        <p:txBody>
          <a:bodyPr vert="horz" wrap="square" lIns="0" tIns="12700" rIns="0" bIns="0" rtlCol="0">
            <a:spAutoFit/>
          </a:bodyPr>
          <a:lstStyle/>
          <a:p>
            <a:pPr marL="12700">
              <a:lnSpc>
                <a:spcPct val="100000"/>
              </a:lnSpc>
              <a:spcBef>
                <a:spcPts val="100"/>
              </a:spcBef>
            </a:pPr>
            <a:r>
              <a:rPr spc="-10" dirty="0">
                <a:solidFill>
                  <a:srgbClr val="000000"/>
                </a:solidFill>
              </a:rPr>
              <a:t>Different types </a:t>
            </a:r>
            <a:r>
              <a:rPr dirty="0">
                <a:solidFill>
                  <a:srgbClr val="000000"/>
                </a:solidFill>
              </a:rPr>
              <a:t>of non-metallic luster </a:t>
            </a:r>
            <a:r>
              <a:rPr spc="-5" dirty="0">
                <a:solidFill>
                  <a:srgbClr val="000000"/>
                </a:solidFill>
              </a:rPr>
              <a:t>are described </a:t>
            </a:r>
            <a:r>
              <a:rPr dirty="0">
                <a:solidFill>
                  <a:srgbClr val="000000"/>
                </a:solidFill>
              </a:rPr>
              <a:t>in </a:t>
            </a:r>
            <a:r>
              <a:rPr spc="-5" dirty="0">
                <a:solidFill>
                  <a:srgbClr val="000000"/>
                </a:solidFill>
              </a:rPr>
              <a:t>following</a:t>
            </a:r>
            <a:r>
              <a:rPr spc="45" dirty="0">
                <a:solidFill>
                  <a:srgbClr val="000000"/>
                </a:solidFill>
              </a:rPr>
              <a:t> </a:t>
            </a:r>
            <a:r>
              <a:rPr dirty="0">
                <a:solidFill>
                  <a:srgbClr val="000000"/>
                </a:solidFill>
              </a:rPr>
              <a:t>table</a:t>
            </a:r>
          </a:p>
        </p:txBody>
      </p:sp>
      <p:grpSp>
        <p:nvGrpSpPr>
          <p:cNvPr id="3" name="object 3"/>
          <p:cNvGrpSpPr/>
          <p:nvPr/>
        </p:nvGrpSpPr>
        <p:grpSpPr>
          <a:xfrm>
            <a:off x="749808" y="841994"/>
            <a:ext cx="7620000" cy="4878705"/>
            <a:chOff x="749808" y="841994"/>
            <a:chExt cx="7620000" cy="4878705"/>
          </a:xfrm>
        </p:grpSpPr>
        <p:sp>
          <p:nvSpPr>
            <p:cNvPr id="4" name="object 4"/>
            <p:cNvSpPr/>
            <p:nvPr/>
          </p:nvSpPr>
          <p:spPr>
            <a:xfrm>
              <a:off x="1231445" y="841994"/>
              <a:ext cx="6239202" cy="2723916"/>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749808" y="3575303"/>
              <a:ext cx="7620000" cy="2145013"/>
            </a:xfrm>
            <a:prstGeom prst="rect">
              <a:avLst/>
            </a:prstGeom>
            <a:blipFill>
              <a:blip r:embed="rId3" cstate="print"/>
              <a:stretch>
                <a:fillRect/>
              </a:stretch>
            </a:blipFill>
          </p:spPr>
          <p:txBody>
            <a:bodyPr wrap="square" lIns="0" tIns="0" rIns="0" bIns="0" rtlCol="0"/>
            <a:lstStyle/>
            <a:p>
              <a:endParaRPr/>
            </a:p>
          </p:txBody>
        </p:sp>
      </p:grpSp>
      <p:sp>
        <p:nvSpPr>
          <p:cNvPr id="6" name="object 6"/>
          <p:cNvSpPr txBox="1"/>
          <p:nvPr/>
        </p:nvSpPr>
        <p:spPr>
          <a:xfrm>
            <a:off x="1685925" y="5846470"/>
            <a:ext cx="6223000" cy="848994"/>
          </a:xfrm>
          <a:prstGeom prst="rect">
            <a:avLst/>
          </a:prstGeom>
        </p:spPr>
        <p:txBody>
          <a:bodyPr vert="horz" wrap="square" lIns="0" tIns="12700" rIns="0" bIns="0" rtlCol="0">
            <a:spAutoFit/>
          </a:bodyPr>
          <a:lstStyle/>
          <a:p>
            <a:pPr marL="12700" marR="5080">
              <a:lnSpc>
                <a:spcPct val="100000"/>
              </a:lnSpc>
              <a:spcBef>
                <a:spcPts val="100"/>
              </a:spcBef>
            </a:pPr>
            <a:r>
              <a:rPr sz="1800" spc="-5" dirty="0">
                <a:latin typeface="Times New Roman"/>
                <a:cs typeface="Times New Roman"/>
              </a:rPr>
              <a:t>(a) Diamond has an adamantine </a:t>
            </a:r>
            <a:r>
              <a:rPr sz="1800" spc="-15" dirty="0">
                <a:latin typeface="Times New Roman"/>
                <a:cs typeface="Times New Roman"/>
              </a:rPr>
              <a:t>luster. </a:t>
            </a:r>
            <a:r>
              <a:rPr sz="1800" dirty="0">
                <a:latin typeface="Times New Roman"/>
                <a:cs typeface="Times New Roman"/>
              </a:rPr>
              <a:t>(b) </a:t>
            </a:r>
            <a:r>
              <a:rPr sz="1800" spc="-5" dirty="0">
                <a:latin typeface="Times New Roman"/>
                <a:cs typeface="Times New Roman"/>
              </a:rPr>
              <a:t>Quartz </a:t>
            </a:r>
            <a:r>
              <a:rPr sz="1800" dirty="0">
                <a:latin typeface="Times New Roman"/>
                <a:cs typeface="Times New Roman"/>
              </a:rPr>
              <a:t>is </a:t>
            </a:r>
            <a:r>
              <a:rPr sz="1800" spc="5" dirty="0">
                <a:latin typeface="Times New Roman"/>
                <a:cs typeface="Times New Roman"/>
              </a:rPr>
              <a:t>not </a:t>
            </a:r>
            <a:r>
              <a:rPr sz="1800" spc="-5" dirty="0">
                <a:latin typeface="Times New Roman"/>
                <a:cs typeface="Times New Roman"/>
              </a:rPr>
              <a:t>sparkly </a:t>
            </a:r>
            <a:r>
              <a:rPr sz="1800" dirty="0">
                <a:latin typeface="Times New Roman"/>
                <a:cs typeface="Times New Roman"/>
              </a:rPr>
              <a:t>and  </a:t>
            </a:r>
            <a:r>
              <a:rPr sz="1800" spc="-5" dirty="0">
                <a:latin typeface="Times New Roman"/>
                <a:cs typeface="Times New Roman"/>
              </a:rPr>
              <a:t>has </a:t>
            </a:r>
            <a:r>
              <a:rPr sz="1800" dirty="0">
                <a:latin typeface="Times New Roman"/>
                <a:cs typeface="Times New Roman"/>
              </a:rPr>
              <a:t>a vitreous, </a:t>
            </a:r>
            <a:r>
              <a:rPr sz="1800" spc="5" dirty="0">
                <a:latin typeface="Times New Roman"/>
                <a:cs typeface="Times New Roman"/>
              </a:rPr>
              <a:t>or </a:t>
            </a:r>
            <a:r>
              <a:rPr sz="1800" spc="-30" dirty="0">
                <a:latin typeface="Times New Roman"/>
                <a:cs typeface="Times New Roman"/>
              </a:rPr>
              <a:t>glassy, </a:t>
            </a:r>
            <a:r>
              <a:rPr sz="1800" spc="-15" dirty="0">
                <a:latin typeface="Times New Roman"/>
                <a:cs typeface="Times New Roman"/>
              </a:rPr>
              <a:t>luster. </a:t>
            </a:r>
            <a:r>
              <a:rPr sz="1800" spc="-5" dirty="0">
                <a:latin typeface="Times New Roman"/>
                <a:cs typeface="Times New Roman"/>
              </a:rPr>
              <a:t>(c) </a:t>
            </a:r>
            <a:r>
              <a:rPr sz="1800" dirty="0">
                <a:latin typeface="Times New Roman"/>
                <a:cs typeface="Times New Roman"/>
              </a:rPr>
              <a:t>Sulfur </a:t>
            </a:r>
            <a:r>
              <a:rPr sz="1800" spc="-10" dirty="0">
                <a:latin typeface="Times New Roman"/>
                <a:cs typeface="Times New Roman"/>
              </a:rPr>
              <a:t>reflects </a:t>
            </a:r>
            <a:r>
              <a:rPr sz="1800" spc="-5" dirty="0">
                <a:latin typeface="Times New Roman"/>
                <a:cs typeface="Times New Roman"/>
              </a:rPr>
              <a:t>less </a:t>
            </a:r>
            <a:r>
              <a:rPr sz="1800" dirty="0">
                <a:latin typeface="Times New Roman"/>
                <a:cs typeface="Times New Roman"/>
              </a:rPr>
              <a:t>light than  </a:t>
            </a:r>
            <a:r>
              <a:rPr sz="1800" spc="-5" dirty="0">
                <a:latin typeface="Times New Roman"/>
                <a:cs typeface="Times New Roman"/>
              </a:rPr>
              <a:t>quartz, </a:t>
            </a:r>
            <a:r>
              <a:rPr sz="1800" dirty="0">
                <a:latin typeface="Times New Roman"/>
                <a:cs typeface="Times New Roman"/>
              </a:rPr>
              <a:t>so it has a resinous</a:t>
            </a:r>
            <a:r>
              <a:rPr sz="1800" spc="-65" dirty="0">
                <a:latin typeface="Times New Roman"/>
                <a:cs typeface="Times New Roman"/>
              </a:rPr>
              <a:t> </a:t>
            </a:r>
            <a:r>
              <a:rPr sz="1800" spc="-15" dirty="0">
                <a:latin typeface="Times New Roman"/>
                <a:cs typeface="Times New Roman"/>
              </a:rPr>
              <a:t>luster.</a:t>
            </a:r>
            <a:endParaRPr sz="1800">
              <a:latin typeface="Times New Roman"/>
              <a:cs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4125" y="344170"/>
            <a:ext cx="542925" cy="299720"/>
          </a:xfrm>
          <a:prstGeom prst="rect">
            <a:avLst/>
          </a:prstGeom>
        </p:spPr>
        <p:txBody>
          <a:bodyPr vert="horz" wrap="square" lIns="0" tIns="12700" rIns="0" bIns="0" rtlCol="0">
            <a:spAutoFit/>
          </a:bodyPr>
          <a:lstStyle/>
          <a:p>
            <a:pPr marL="12700">
              <a:lnSpc>
                <a:spcPct val="100000"/>
              </a:lnSpc>
              <a:spcBef>
                <a:spcPts val="100"/>
              </a:spcBef>
            </a:pPr>
            <a:r>
              <a:rPr b="1" spc="-10" dirty="0">
                <a:solidFill>
                  <a:srgbClr val="000000"/>
                </a:solidFill>
                <a:latin typeface="Times New Roman"/>
                <a:cs typeface="Times New Roman"/>
              </a:rPr>
              <a:t>O</a:t>
            </a:r>
            <a:r>
              <a:rPr b="1" spc="-20" dirty="0">
                <a:solidFill>
                  <a:srgbClr val="000000"/>
                </a:solidFill>
                <a:latin typeface="Times New Roman"/>
                <a:cs typeface="Times New Roman"/>
              </a:rPr>
              <a:t>d</a:t>
            </a:r>
            <a:r>
              <a:rPr b="1" spc="-10" dirty="0">
                <a:solidFill>
                  <a:srgbClr val="000000"/>
                </a:solidFill>
                <a:latin typeface="Times New Roman"/>
                <a:cs typeface="Times New Roman"/>
              </a:rPr>
              <a:t>o</a:t>
            </a:r>
            <a:r>
              <a:rPr b="1" dirty="0">
                <a:solidFill>
                  <a:srgbClr val="000000"/>
                </a:solidFill>
                <a:latin typeface="Times New Roman"/>
                <a:cs typeface="Times New Roman"/>
              </a:rPr>
              <a:t>r</a:t>
            </a:r>
          </a:p>
        </p:txBody>
      </p:sp>
      <p:sp>
        <p:nvSpPr>
          <p:cNvPr id="3" name="object 3"/>
          <p:cNvSpPr txBox="1"/>
          <p:nvPr/>
        </p:nvSpPr>
        <p:spPr>
          <a:xfrm>
            <a:off x="954125" y="893190"/>
            <a:ext cx="7870190" cy="4690745"/>
          </a:xfrm>
          <a:prstGeom prst="rect">
            <a:avLst/>
          </a:prstGeom>
        </p:spPr>
        <p:txBody>
          <a:bodyPr vert="horz" wrap="square" lIns="0" tIns="12700" rIns="0" bIns="0" rtlCol="0">
            <a:spAutoFit/>
          </a:bodyPr>
          <a:lstStyle/>
          <a:p>
            <a:pPr marL="12700">
              <a:lnSpc>
                <a:spcPct val="100000"/>
              </a:lnSpc>
              <a:spcBef>
                <a:spcPts val="100"/>
              </a:spcBef>
            </a:pPr>
            <a:r>
              <a:rPr sz="1800" dirty="0">
                <a:latin typeface="Times New Roman"/>
                <a:cs typeface="Times New Roman"/>
              </a:rPr>
              <a:t>Most </a:t>
            </a:r>
            <a:r>
              <a:rPr sz="1800" spc="-10" dirty="0">
                <a:latin typeface="Times New Roman"/>
                <a:cs typeface="Times New Roman"/>
              </a:rPr>
              <a:t>minerals </a:t>
            </a:r>
            <a:r>
              <a:rPr sz="1800" spc="-5" dirty="0">
                <a:latin typeface="Times New Roman"/>
                <a:cs typeface="Times New Roman"/>
              </a:rPr>
              <a:t>have </a:t>
            </a:r>
            <a:r>
              <a:rPr sz="1800" spc="5" dirty="0">
                <a:latin typeface="Times New Roman"/>
                <a:cs typeface="Times New Roman"/>
              </a:rPr>
              <a:t>no odor </a:t>
            </a:r>
            <a:r>
              <a:rPr sz="1800" spc="-5" dirty="0">
                <a:latin typeface="Times New Roman"/>
                <a:cs typeface="Times New Roman"/>
              </a:rPr>
              <a:t>unless </a:t>
            </a:r>
            <a:r>
              <a:rPr sz="1800" spc="5" dirty="0">
                <a:latin typeface="Times New Roman"/>
                <a:cs typeface="Times New Roman"/>
              </a:rPr>
              <a:t>they </a:t>
            </a:r>
            <a:r>
              <a:rPr sz="1800" dirty="0">
                <a:latin typeface="Times New Roman"/>
                <a:cs typeface="Times New Roman"/>
              </a:rPr>
              <a:t>are </a:t>
            </a:r>
            <a:r>
              <a:rPr sz="1800" spc="-5" dirty="0">
                <a:latin typeface="Times New Roman"/>
                <a:cs typeface="Times New Roman"/>
              </a:rPr>
              <a:t>acted </a:t>
            </a:r>
            <a:r>
              <a:rPr sz="1800" spc="5" dirty="0">
                <a:latin typeface="Times New Roman"/>
                <a:cs typeface="Times New Roman"/>
              </a:rPr>
              <a:t>upon </a:t>
            </a:r>
            <a:r>
              <a:rPr sz="1800" spc="-15" dirty="0">
                <a:latin typeface="Times New Roman"/>
                <a:cs typeface="Times New Roman"/>
              </a:rPr>
              <a:t>in </a:t>
            </a:r>
            <a:r>
              <a:rPr sz="1800" spc="-5" dirty="0">
                <a:latin typeface="Times New Roman"/>
                <a:cs typeface="Times New Roman"/>
              </a:rPr>
              <a:t>one </a:t>
            </a:r>
            <a:r>
              <a:rPr sz="1800" spc="5" dirty="0">
                <a:latin typeface="Times New Roman"/>
                <a:cs typeface="Times New Roman"/>
              </a:rPr>
              <a:t>of </a:t>
            </a:r>
            <a:r>
              <a:rPr sz="1800" dirty="0">
                <a:latin typeface="Times New Roman"/>
                <a:cs typeface="Times New Roman"/>
              </a:rPr>
              <a:t>the </a:t>
            </a:r>
            <a:r>
              <a:rPr sz="1800" spc="-5" dirty="0">
                <a:latin typeface="Times New Roman"/>
                <a:cs typeface="Times New Roman"/>
              </a:rPr>
              <a:t>following</a:t>
            </a:r>
            <a:r>
              <a:rPr sz="1800" spc="30" dirty="0">
                <a:latin typeface="Times New Roman"/>
                <a:cs typeface="Times New Roman"/>
              </a:rPr>
              <a:t> </a:t>
            </a:r>
            <a:r>
              <a:rPr sz="1800" spc="-10" dirty="0">
                <a:latin typeface="Times New Roman"/>
                <a:cs typeface="Times New Roman"/>
              </a:rPr>
              <a:t>ways:</a:t>
            </a:r>
            <a:endParaRPr sz="1800">
              <a:latin typeface="Times New Roman"/>
              <a:cs typeface="Times New Roman"/>
            </a:endParaRPr>
          </a:p>
          <a:p>
            <a:pPr marL="12700">
              <a:lnSpc>
                <a:spcPct val="100000"/>
              </a:lnSpc>
            </a:pPr>
            <a:r>
              <a:rPr sz="1800" spc="-5" dirty="0">
                <a:latin typeface="Times New Roman"/>
                <a:cs typeface="Times New Roman"/>
              </a:rPr>
              <a:t>moistened, heated, breathed </a:t>
            </a:r>
            <a:r>
              <a:rPr sz="1800" spc="5" dirty="0">
                <a:latin typeface="Times New Roman"/>
                <a:cs typeface="Times New Roman"/>
              </a:rPr>
              <a:t>upon, or</a:t>
            </a:r>
            <a:r>
              <a:rPr sz="1800" spc="-55" dirty="0">
                <a:latin typeface="Times New Roman"/>
                <a:cs typeface="Times New Roman"/>
              </a:rPr>
              <a:t> </a:t>
            </a:r>
            <a:r>
              <a:rPr sz="1800" dirty="0">
                <a:latin typeface="Times New Roman"/>
                <a:cs typeface="Times New Roman"/>
              </a:rPr>
              <a:t>rubbed.</a:t>
            </a:r>
            <a:endParaRPr sz="1800">
              <a:latin typeface="Times New Roman"/>
              <a:cs typeface="Times New Roman"/>
            </a:endParaRPr>
          </a:p>
          <a:p>
            <a:pPr>
              <a:lnSpc>
                <a:spcPct val="100000"/>
              </a:lnSpc>
              <a:spcBef>
                <a:spcPts val="30"/>
              </a:spcBef>
            </a:pPr>
            <a:endParaRPr sz="1850">
              <a:latin typeface="Times New Roman"/>
              <a:cs typeface="Times New Roman"/>
            </a:endParaRPr>
          </a:p>
          <a:p>
            <a:pPr marL="12700">
              <a:lnSpc>
                <a:spcPct val="100000"/>
              </a:lnSpc>
              <a:spcBef>
                <a:spcPts val="5"/>
              </a:spcBef>
            </a:pPr>
            <a:r>
              <a:rPr sz="1800" b="1" spc="-40" dirty="0">
                <a:latin typeface="Times New Roman"/>
                <a:cs typeface="Times New Roman"/>
              </a:rPr>
              <a:t>Taste</a:t>
            </a:r>
            <a:endParaRPr sz="1800">
              <a:latin typeface="Times New Roman"/>
              <a:cs typeface="Times New Roman"/>
            </a:endParaRPr>
          </a:p>
          <a:p>
            <a:pPr>
              <a:lnSpc>
                <a:spcPct val="100000"/>
              </a:lnSpc>
              <a:spcBef>
                <a:spcPts val="35"/>
              </a:spcBef>
            </a:pPr>
            <a:endParaRPr sz="1850">
              <a:latin typeface="Times New Roman"/>
              <a:cs typeface="Times New Roman"/>
            </a:endParaRPr>
          </a:p>
          <a:p>
            <a:pPr marL="12700" marR="5080" algn="just">
              <a:lnSpc>
                <a:spcPct val="100000"/>
              </a:lnSpc>
            </a:pPr>
            <a:r>
              <a:rPr sz="1800" dirty="0">
                <a:latin typeface="Times New Roman"/>
                <a:cs typeface="Times New Roman"/>
              </a:rPr>
              <a:t>Only soluble </a:t>
            </a:r>
            <a:r>
              <a:rPr sz="1800" spc="-10" dirty="0">
                <a:latin typeface="Times New Roman"/>
                <a:cs typeface="Times New Roman"/>
              </a:rPr>
              <a:t>minerals </a:t>
            </a:r>
            <a:r>
              <a:rPr sz="1800" spc="-5" dirty="0">
                <a:latin typeface="Times New Roman"/>
                <a:cs typeface="Times New Roman"/>
              </a:rPr>
              <a:t>have </a:t>
            </a:r>
            <a:r>
              <a:rPr sz="1800" dirty="0">
                <a:latin typeface="Times New Roman"/>
                <a:cs typeface="Times New Roman"/>
              </a:rPr>
              <a:t>a taste, </a:t>
            </a:r>
            <a:r>
              <a:rPr sz="1800" spc="5" dirty="0">
                <a:latin typeface="Times New Roman"/>
                <a:cs typeface="Times New Roman"/>
              </a:rPr>
              <a:t>but </a:t>
            </a:r>
            <a:r>
              <a:rPr sz="1800" dirty="0">
                <a:latin typeface="Times New Roman"/>
                <a:cs typeface="Times New Roman"/>
              </a:rPr>
              <a:t>it </a:t>
            </a:r>
            <a:r>
              <a:rPr sz="1800" spc="-5" dirty="0">
                <a:latin typeface="Times New Roman"/>
                <a:cs typeface="Times New Roman"/>
              </a:rPr>
              <a:t>is very </a:t>
            </a:r>
            <a:r>
              <a:rPr sz="1800" dirty="0">
                <a:latin typeface="Times New Roman"/>
                <a:cs typeface="Times New Roman"/>
              </a:rPr>
              <a:t>important that </a:t>
            </a:r>
            <a:r>
              <a:rPr sz="1800" spc="-10" dirty="0">
                <a:latin typeface="Times New Roman"/>
                <a:cs typeface="Times New Roman"/>
              </a:rPr>
              <a:t>minerals </a:t>
            </a:r>
            <a:r>
              <a:rPr sz="1800" spc="5" dirty="0">
                <a:latin typeface="Times New Roman"/>
                <a:cs typeface="Times New Roman"/>
              </a:rPr>
              <a:t>not </a:t>
            </a:r>
            <a:r>
              <a:rPr sz="1800" spc="10" dirty="0">
                <a:latin typeface="Times New Roman"/>
                <a:cs typeface="Times New Roman"/>
              </a:rPr>
              <a:t>be  </a:t>
            </a:r>
            <a:r>
              <a:rPr sz="1800" spc="-5" dirty="0">
                <a:latin typeface="Times New Roman"/>
                <a:cs typeface="Times New Roman"/>
              </a:rPr>
              <a:t>placed </a:t>
            </a:r>
            <a:r>
              <a:rPr sz="1800" dirty="0">
                <a:latin typeface="Times New Roman"/>
                <a:cs typeface="Times New Roman"/>
              </a:rPr>
              <a:t>in </a:t>
            </a:r>
            <a:r>
              <a:rPr sz="1800" spc="-5" dirty="0">
                <a:latin typeface="Times New Roman"/>
                <a:cs typeface="Times New Roman"/>
              </a:rPr>
              <a:t>the mouth </a:t>
            </a:r>
            <a:r>
              <a:rPr sz="1800" spc="5" dirty="0">
                <a:latin typeface="Times New Roman"/>
                <a:cs typeface="Times New Roman"/>
              </a:rPr>
              <a:t>or on </a:t>
            </a:r>
            <a:r>
              <a:rPr sz="1800" dirty="0">
                <a:latin typeface="Times New Roman"/>
                <a:cs typeface="Times New Roman"/>
              </a:rPr>
              <a:t>the </a:t>
            </a:r>
            <a:r>
              <a:rPr sz="1800" spc="-5" dirty="0">
                <a:latin typeface="Times New Roman"/>
                <a:cs typeface="Times New Roman"/>
              </a:rPr>
              <a:t>tongue. </a:t>
            </a:r>
            <a:r>
              <a:rPr sz="1800" spc="-65" dirty="0">
                <a:latin typeface="Times New Roman"/>
                <a:cs typeface="Times New Roman"/>
              </a:rPr>
              <a:t>You </a:t>
            </a:r>
            <a:r>
              <a:rPr sz="1800" spc="-5" dirty="0">
                <a:latin typeface="Times New Roman"/>
                <a:cs typeface="Times New Roman"/>
              </a:rPr>
              <a:t>should not test for </a:t>
            </a:r>
            <a:r>
              <a:rPr sz="1800" dirty="0">
                <a:latin typeface="Times New Roman"/>
                <a:cs typeface="Times New Roman"/>
              </a:rPr>
              <a:t>this </a:t>
            </a:r>
            <a:r>
              <a:rPr sz="1800" spc="-5" dirty="0">
                <a:latin typeface="Times New Roman"/>
                <a:cs typeface="Times New Roman"/>
              </a:rPr>
              <a:t>property </a:t>
            </a:r>
            <a:r>
              <a:rPr sz="1800" dirty="0">
                <a:latin typeface="Times New Roman"/>
                <a:cs typeface="Times New Roman"/>
              </a:rPr>
              <a:t>in </a:t>
            </a:r>
            <a:r>
              <a:rPr sz="1800" spc="-5" dirty="0">
                <a:latin typeface="Times New Roman"/>
                <a:cs typeface="Times New Roman"/>
              </a:rPr>
              <a:t>the  classroom.</a:t>
            </a:r>
            <a:endParaRPr sz="1800">
              <a:latin typeface="Times New Roman"/>
              <a:cs typeface="Times New Roman"/>
            </a:endParaRPr>
          </a:p>
          <a:p>
            <a:pPr>
              <a:lnSpc>
                <a:spcPct val="100000"/>
              </a:lnSpc>
              <a:spcBef>
                <a:spcPts val="35"/>
              </a:spcBef>
            </a:pPr>
            <a:endParaRPr sz="1850">
              <a:latin typeface="Times New Roman"/>
              <a:cs typeface="Times New Roman"/>
            </a:endParaRPr>
          </a:p>
          <a:p>
            <a:pPr marL="12700" algn="just">
              <a:lnSpc>
                <a:spcPct val="100000"/>
              </a:lnSpc>
            </a:pPr>
            <a:r>
              <a:rPr sz="1800" b="1" spc="-5" dirty="0">
                <a:latin typeface="Times New Roman"/>
                <a:cs typeface="Times New Roman"/>
              </a:rPr>
              <a:t>Specific</a:t>
            </a:r>
            <a:r>
              <a:rPr sz="1800" b="1" spc="10" dirty="0">
                <a:latin typeface="Times New Roman"/>
                <a:cs typeface="Times New Roman"/>
              </a:rPr>
              <a:t> </a:t>
            </a:r>
            <a:r>
              <a:rPr sz="1800" b="1" spc="-10" dirty="0">
                <a:latin typeface="Times New Roman"/>
                <a:cs typeface="Times New Roman"/>
              </a:rPr>
              <a:t>Gravity</a:t>
            </a:r>
            <a:endParaRPr sz="1800">
              <a:latin typeface="Times New Roman"/>
              <a:cs typeface="Times New Roman"/>
            </a:endParaRPr>
          </a:p>
          <a:p>
            <a:pPr>
              <a:lnSpc>
                <a:spcPct val="100000"/>
              </a:lnSpc>
              <a:spcBef>
                <a:spcPts val="30"/>
              </a:spcBef>
            </a:pPr>
            <a:endParaRPr sz="1850">
              <a:latin typeface="Times New Roman"/>
              <a:cs typeface="Times New Roman"/>
            </a:endParaRPr>
          </a:p>
          <a:p>
            <a:pPr marL="12700" marR="6350" algn="just">
              <a:lnSpc>
                <a:spcPct val="100000"/>
              </a:lnSpc>
              <a:spcBef>
                <a:spcPts val="5"/>
              </a:spcBef>
            </a:pPr>
            <a:r>
              <a:rPr sz="1800" spc="-5" dirty="0">
                <a:latin typeface="Times New Roman"/>
                <a:cs typeface="Times New Roman"/>
              </a:rPr>
              <a:t>Specific Gravity </a:t>
            </a:r>
            <a:r>
              <a:rPr sz="1800" spc="15" dirty="0">
                <a:latin typeface="Times New Roman"/>
                <a:cs typeface="Times New Roman"/>
              </a:rPr>
              <a:t>of </a:t>
            </a:r>
            <a:r>
              <a:rPr sz="1800" dirty="0">
                <a:latin typeface="Times New Roman"/>
                <a:cs typeface="Times New Roman"/>
              </a:rPr>
              <a:t>a </a:t>
            </a:r>
            <a:r>
              <a:rPr sz="1800" spc="-5" dirty="0">
                <a:latin typeface="Times New Roman"/>
                <a:cs typeface="Times New Roman"/>
              </a:rPr>
              <a:t>mineral </a:t>
            </a:r>
            <a:r>
              <a:rPr sz="1800" dirty="0">
                <a:latin typeface="Times New Roman"/>
                <a:cs typeface="Times New Roman"/>
              </a:rPr>
              <a:t>is a </a:t>
            </a:r>
            <a:r>
              <a:rPr sz="1800" spc="-5" dirty="0">
                <a:latin typeface="Times New Roman"/>
                <a:cs typeface="Times New Roman"/>
              </a:rPr>
              <a:t>comparison </a:t>
            </a:r>
            <a:r>
              <a:rPr sz="1800" spc="5" dirty="0">
                <a:latin typeface="Times New Roman"/>
                <a:cs typeface="Times New Roman"/>
              </a:rPr>
              <a:t>or </a:t>
            </a:r>
            <a:r>
              <a:rPr sz="1800" spc="-5" dirty="0">
                <a:latin typeface="Times New Roman"/>
                <a:cs typeface="Times New Roman"/>
              </a:rPr>
              <a:t>ratio </a:t>
            </a:r>
            <a:r>
              <a:rPr sz="1800" spc="5" dirty="0">
                <a:latin typeface="Times New Roman"/>
                <a:cs typeface="Times New Roman"/>
              </a:rPr>
              <a:t>of </a:t>
            </a:r>
            <a:r>
              <a:rPr sz="1800" dirty="0">
                <a:latin typeface="Times New Roman"/>
                <a:cs typeface="Times New Roman"/>
              </a:rPr>
              <a:t>the </a:t>
            </a:r>
            <a:r>
              <a:rPr sz="1800" spc="-5" dirty="0">
                <a:latin typeface="Times New Roman"/>
                <a:cs typeface="Times New Roman"/>
              </a:rPr>
              <a:t>weight </a:t>
            </a:r>
            <a:r>
              <a:rPr sz="1800" spc="5" dirty="0">
                <a:latin typeface="Times New Roman"/>
                <a:cs typeface="Times New Roman"/>
              </a:rPr>
              <a:t>of the </a:t>
            </a:r>
            <a:r>
              <a:rPr sz="1800" spc="-10" dirty="0">
                <a:latin typeface="Times New Roman"/>
                <a:cs typeface="Times New Roman"/>
              </a:rPr>
              <a:t>mineral </a:t>
            </a:r>
            <a:r>
              <a:rPr sz="1800" dirty="0">
                <a:latin typeface="Times New Roman"/>
                <a:cs typeface="Times New Roman"/>
              </a:rPr>
              <a:t>to  the </a:t>
            </a:r>
            <a:r>
              <a:rPr sz="1800" spc="-5" dirty="0">
                <a:latin typeface="Times New Roman"/>
                <a:cs typeface="Times New Roman"/>
              </a:rPr>
              <a:t>weight </a:t>
            </a:r>
            <a:r>
              <a:rPr sz="1800" spc="5" dirty="0">
                <a:latin typeface="Times New Roman"/>
                <a:cs typeface="Times New Roman"/>
              </a:rPr>
              <a:t>of </a:t>
            </a:r>
            <a:r>
              <a:rPr sz="1800" spc="-5" dirty="0">
                <a:latin typeface="Times New Roman"/>
                <a:cs typeface="Times New Roman"/>
              </a:rPr>
              <a:t>an </a:t>
            </a:r>
            <a:r>
              <a:rPr sz="1800" dirty="0">
                <a:latin typeface="Times New Roman"/>
                <a:cs typeface="Times New Roman"/>
              </a:rPr>
              <a:t>equal amount </a:t>
            </a:r>
            <a:r>
              <a:rPr sz="1800" spc="5" dirty="0">
                <a:latin typeface="Times New Roman"/>
                <a:cs typeface="Times New Roman"/>
              </a:rPr>
              <a:t>of </a:t>
            </a:r>
            <a:r>
              <a:rPr sz="1800" spc="-20" dirty="0">
                <a:latin typeface="Times New Roman"/>
                <a:cs typeface="Times New Roman"/>
              </a:rPr>
              <a:t>water. </a:t>
            </a:r>
            <a:r>
              <a:rPr sz="1800" spc="-5" dirty="0">
                <a:latin typeface="Times New Roman"/>
                <a:cs typeface="Times New Roman"/>
              </a:rPr>
              <a:t>The weight </a:t>
            </a:r>
            <a:r>
              <a:rPr sz="1800" spc="5" dirty="0">
                <a:latin typeface="Times New Roman"/>
                <a:cs typeface="Times New Roman"/>
              </a:rPr>
              <a:t>of </a:t>
            </a:r>
            <a:r>
              <a:rPr sz="1800" dirty="0">
                <a:latin typeface="Times New Roman"/>
                <a:cs typeface="Times New Roman"/>
              </a:rPr>
              <a:t>the equal amount </a:t>
            </a:r>
            <a:r>
              <a:rPr sz="1800" spc="5" dirty="0">
                <a:latin typeface="Times New Roman"/>
                <a:cs typeface="Times New Roman"/>
              </a:rPr>
              <a:t>of </a:t>
            </a:r>
            <a:r>
              <a:rPr sz="1800" spc="-10" dirty="0">
                <a:latin typeface="Times New Roman"/>
                <a:cs typeface="Times New Roman"/>
              </a:rPr>
              <a:t>water </a:t>
            </a:r>
            <a:r>
              <a:rPr sz="1800" spc="-5" dirty="0">
                <a:latin typeface="Times New Roman"/>
                <a:cs typeface="Times New Roman"/>
              </a:rPr>
              <a:t>is  </a:t>
            </a:r>
            <a:r>
              <a:rPr sz="1800" dirty="0">
                <a:latin typeface="Times New Roman"/>
                <a:cs typeface="Times New Roman"/>
              </a:rPr>
              <a:t>found </a:t>
            </a:r>
            <a:r>
              <a:rPr sz="1800" spc="5" dirty="0">
                <a:latin typeface="Times New Roman"/>
                <a:cs typeface="Times New Roman"/>
              </a:rPr>
              <a:t>by </a:t>
            </a:r>
            <a:r>
              <a:rPr sz="1800" dirty="0">
                <a:latin typeface="Times New Roman"/>
                <a:cs typeface="Times New Roman"/>
              </a:rPr>
              <a:t>finding the </a:t>
            </a:r>
            <a:r>
              <a:rPr sz="1800" spc="-10" dirty="0">
                <a:latin typeface="Times New Roman"/>
                <a:cs typeface="Times New Roman"/>
              </a:rPr>
              <a:t>difference </a:t>
            </a:r>
            <a:r>
              <a:rPr sz="1800" spc="-5" dirty="0">
                <a:latin typeface="Times New Roman"/>
                <a:cs typeface="Times New Roman"/>
              </a:rPr>
              <a:t>between </a:t>
            </a:r>
            <a:r>
              <a:rPr sz="1800" dirty="0">
                <a:latin typeface="Times New Roman"/>
                <a:cs typeface="Times New Roman"/>
              </a:rPr>
              <a:t>the </a:t>
            </a:r>
            <a:r>
              <a:rPr sz="1800" spc="-10" dirty="0">
                <a:latin typeface="Times New Roman"/>
                <a:cs typeface="Times New Roman"/>
              </a:rPr>
              <a:t>weight </a:t>
            </a:r>
            <a:r>
              <a:rPr sz="1800" spc="5" dirty="0">
                <a:latin typeface="Times New Roman"/>
                <a:cs typeface="Times New Roman"/>
              </a:rPr>
              <a:t>of </a:t>
            </a:r>
            <a:r>
              <a:rPr sz="1800" dirty="0">
                <a:latin typeface="Times New Roman"/>
                <a:cs typeface="Times New Roman"/>
              </a:rPr>
              <a:t>the </a:t>
            </a:r>
            <a:r>
              <a:rPr sz="1800" spc="-10" dirty="0">
                <a:latin typeface="Times New Roman"/>
                <a:cs typeface="Times New Roman"/>
              </a:rPr>
              <a:t>mineral </a:t>
            </a:r>
            <a:r>
              <a:rPr sz="1800" dirty="0">
                <a:latin typeface="Times New Roman"/>
                <a:cs typeface="Times New Roman"/>
              </a:rPr>
              <a:t>in </a:t>
            </a:r>
            <a:r>
              <a:rPr sz="1800" spc="-5" dirty="0">
                <a:latin typeface="Times New Roman"/>
                <a:cs typeface="Times New Roman"/>
              </a:rPr>
              <a:t>air </a:t>
            </a:r>
            <a:r>
              <a:rPr sz="1800" spc="-10" dirty="0">
                <a:latin typeface="Times New Roman"/>
                <a:cs typeface="Times New Roman"/>
              </a:rPr>
              <a:t>and </a:t>
            </a:r>
            <a:r>
              <a:rPr sz="1800" spc="-5" dirty="0">
                <a:latin typeface="Times New Roman"/>
                <a:cs typeface="Times New Roman"/>
              </a:rPr>
              <a:t>the  </a:t>
            </a:r>
            <a:r>
              <a:rPr sz="1800" spc="-10" dirty="0">
                <a:latin typeface="Times New Roman"/>
                <a:cs typeface="Times New Roman"/>
              </a:rPr>
              <a:t>weight </a:t>
            </a:r>
            <a:r>
              <a:rPr sz="1800" spc="5" dirty="0">
                <a:latin typeface="Times New Roman"/>
                <a:cs typeface="Times New Roman"/>
              </a:rPr>
              <a:t>of the </a:t>
            </a:r>
            <a:r>
              <a:rPr sz="1800" spc="-10" dirty="0">
                <a:latin typeface="Times New Roman"/>
                <a:cs typeface="Times New Roman"/>
              </a:rPr>
              <a:t>mineral </a:t>
            </a:r>
            <a:r>
              <a:rPr sz="1800" dirty="0">
                <a:latin typeface="Times New Roman"/>
                <a:cs typeface="Times New Roman"/>
              </a:rPr>
              <a:t>in</a:t>
            </a:r>
            <a:r>
              <a:rPr sz="1800" spc="30" dirty="0">
                <a:latin typeface="Times New Roman"/>
                <a:cs typeface="Times New Roman"/>
              </a:rPr>
              <a:t> </a:t>
            </a:r>
            <a:r>
              <a:rPr sz="1800" spc="-25" dirty="0">
                <a:latin typeface="Times New Roman"/>
                <a:cs typeface="Times New Roman"/>
              </a:rPr>
              <a:t>water.</a:t>
            </a:r>
            <a:endParaRPr sz="1800">
              <a:latin typeface="Times New Roman"/>
              <a:cs typeface="Times New Roman"/>
            </a:endParaRPr>
          </a:p>
          <a:p>
            <a:pPr>
              <a:lnSpc>
                <a:spcPct val="100000"/>
              </a:lnSpc>
              <a:spcBef>
                <a:spcPts val="35"/>
              </a:spcBef>
            </a:pPr>
            <a:endParaRPr sz="1850">
              <a:latin typeface="Times New Roman"/>
              <a:cs typeface="Times New Roman"/>
            </a:endParaRPr>
          </a:p>
          <a:p>
            <a:pPr marL="12700" algn="just">
              <a:lnSpc>
                <a:spcPct val="100000"/>
              </a:lnSpc>
            </a:pPr>
            <a:r>
              <a:rPr sz="1800" spc="-5" dirty="0">
                <a:latin typeface="Times New Roman"/>
                <a:cs typeface="Times New Roman"/>
              </a:rPr>
              <a:t>Knowing </a:t>
            </a:r>
            <a:r>
              <a:rPr sz="1800" dirty="0">
                <a:latin typeface="Times New Roman"/>
                <a:cs typeface="Times New Roman"/>
              </a:rPr>
              <a:t>the properties </a:t>
            </a:r>
            <a:r>
              <a:rPr sz="1800" spc="5" dirty="0">
                <a:latin typeface="Times New Roman"/>
                <a:cs typeface="Times New Roman"/>
              </a:rPr>
              <a:t>of </a:t>
            </a:r>
            <a:r>
              <a:rPr sz="1800" spc="-10" dirty="0">
                <a:latin typeface="Times New Roman"/>
                <a:cs typeface="Times New Roman"/>
              </a:rPr>
              <a:t>minerals will </a:t>
            </a:r>
            <a:r>
              <a:rPr sz="1800" dirty="0">
                <a:latin typeface="Times New Roman"/>
                <a:cs typeface="Times New Roman"/>
              </a:rPr>
              <a:t>help </a:t>
            </a:r>
            <a:r>
              <a:rPr sz="1800" spc="-10" dirty="0">
                <a:latin typeface="Times New Roman"/>
                <a:cs typeface="Times New Roman"/>
              </a:rPr>
              <a:t>you </a:t>
            </a:r>
            <a:r>
              <a:rPr sz="1800" dirty="0">
                <a:latin typeface="Times New Roman"/>
                <a:cs typeface="Times New Roman"/>
              </a:rPr>
              <a:t>to </a:t>
            </a:r>
            <a:r>
              <a:rPr sz="1800" spc="-5" dirty="0">
                <a:latin typeface="Times New Roman"/>
                <a:cs typeface="Times New Roman"/>
              </a:rPr>
              <a:t>identify minerals </a:t>
            </a:r>
            <a:r>
              <a:rPr sz="1800" dirty="0">
                <a:latin typeface="Times New Roman"/>
                <a:cs typeface="Times New Roman"/>
              </a:rPr>
              <a:t>in the</a:t>
            </a:r>
            <a:r>
              <a:rPr sz="1800" spc="90" dirty="0">
                <a:latin typeface="Times New Roman"/>
                <a:cs typeface="Times New Roman"/>
              </a:rPr>
              <a:t> </a:t>
            </a:r>
            <a:r>
              <a:rPr sz="1800" spc="-5" dirty="0">
                <a:latin typeface="Times New Roman"/>
                <a:cs typeface="Times New Roman"/>
              </a:rPr>
              <a:t>field</a:t>
            </a:r>
            <a:endParaRPr sz="1800">
              <a:latin typeface="Times New Roman"/>
              <a:cs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424686" y="1817573"/>
            <a:ext cx="7447280" cy="1549400"/>
          </a:xfrm>
          <a:prstGeom prst="rect">
            <a:avLst/>
          </a:prstGeom>
        </p:spPr>
        <p:txBody>
          <a:bodyPr vert="horz" wrap="square" lIns="0" tIns="12065" rIns="0" bIns="0" rtlCol="0">
            <a:spAutoFit/>
          </a:bodyPr>
          <a:lstStyle/>
          <a:p>
            <a:pPr marL="12700" algn="just">
              <a:lnSpc>
                <a:spcPct val="100000"/>
              </a:lnSpc>
              <a:spcBef>
                <a:spcPts val="95"/>
              </a:spcBef>
            </a:pPr>
            <a:r>
              <a:rPr sz="2000" spc="-5" dirty="0">
                <a:solidFill>
                  <a:srgbClr val="404040"/>
                </a:solidFill>
                <a:latin typeface="Times New Roman"/>
                <a:cs typeface="Times New Roman"/>
              </a:rPr>
              <a:t>These are naturally occurring </a:t>
            </a:r>
            <a:r>
              <a:rPr sz="2000" spc="-15" dirty="0">
                <a:solidFill>
                  <a:srgbClr val="404040"/>
                </a:solidFill>
                <a:latin typeface="Times New Roman"/>
                <a:cs typeface="Times New Roman"/>
              </a:rPr>
              <a:t>inorganic </a:t>
            </a:r>
            <a:r>
              <a:rPr sz="2000" spc="-5" dirty="0">
                <a:solidFill>
                  <a:srgbClr val="404040"/>
                </a:solidFill>
                <a:latin typeface="Times New Roman"/>
                <a:cs typeface="Times New Roman"/>
              </a:rPr>
              <a:t>solids </a:t>
            </a:r>
            <a:r>
              <a:rPr sz="2000" spc="-20" dirty="0">
                <a:solidFill>
                  <a:srgbClr val="404040"/>
                </a:solidFill>
                <a:latin typeface="Times New Roman"/>
                <a:cs typeface="Times New Roman"/>
              </a:rPr>
              <a:t>with</a:t>
            </a:r>
            <a:r>
              <a:rPr sz="2000" spc="160" dirty="0">
                <a:solidFill>
                  <a:srgbClr val="404040"/>
                </a:solidFill>
                <a:latin typeface="Times New Roman"/>
                <a:cs typeface="Times New Roman"/>
              </a:rPr>
              <a:t> </a:t>
            </a:r>
            <a:r>
              <a:rPr sz="2000" spc="-10" dirty="0">
                <a:solidFill>
                  <a:srgbClr val="404040"/>
                </a:solidFill>
                <a:latin typeface="Times New Roman"/>
                <a:cs typeface="Times New Roman"/>
              </a:rPr>
              <a:t>crystalline</a:t>
            </a:r>
            <a:endParaRPr sz="2000">
              <a:latin typeface="Times New Roman"/>
              <a:cs typeface="Times New Roman"/>
            </a:endParaRPr>
          </a:p>
          <a:p>
            <a:pPr marL="12700" marR="5080" algn="just">
              <a:lnSpc>
                <a:spcPct val="100000"/>
              </a:lnSpc>
            </a:pPr>
            <a:r>
              <a:rPr sz="2000" spc="-10" dirty="0">
                <a:solidFill>
                  <a:srgbClr val="404040"/>
                </a:solidFill>
                <a:latin typeface="Times New Roman"/>
                <a:cs typeface="Times New Roman"/>
              </a:rPr>
              <a:t>structure, and chemical </a:t>
            </a:r>
            <a:r>
              <a:rPr sz="2000" spc="-5" dirty="0">
                <a:solidFill>
                  <a:srgbClr val="404040"/>
                </a:solidFill>
                <a:latin typeface="Times New Roman"/>
                <a:cs typeface="Times New Roman"/>
              </a:rPr>
              <a:t>composition </a:t>
            </a:r>
            <a:r>
              <a:rPr sz="2000" spc="-15" dirty="0">
                <a:solidFill>
                  <a:srgbClr val="404040"/>
                </a:solidFill>
                <a:latin typeface="Times New Roman"/>
                <a:cs typeface="Times New Roman"/>
              </a:rPr>
              <a:t>which </a:t>
            </a:r>
            <a:r>
              <a:rPr sz="2000" spc="-10" dirty="0">
                <a:solidFill>
                  <a:srgbClr val="404040"/>
                </a:solidFill>
                <a:latin typeface="Times New Roman"/>
                <a:cs typeface="Times New Roman"/>
              </a:rPr>
              <a:t>may </a:t>
            </a:r>
            <a:r>
              <a:rPr sz="2000" dirty="0">
                <a:solidFill>
                  <a:srgbClr val="404040"/>
                </a:solidFill>
                <a:latin typeface="Times New Roman"/>
                <a:cs typeface="Times New Roman"/>
              </a:rPr>
              <a:t>be </a:t>
            </a:r>
            <a:r>
              <a:rPr sz="2000" spc="-10" dirty="0">
                <a:solidFill>
                  <a:srgbClr val="404040"/>
                </a:solidFill>
                <a:latin typeface="Times New Roman"/>
                <a:cs typeface="Times New Roman"/>
              </a:rPr>
              <a:t>fixed </a:t>
            </a:r>
            <a:r>
              <a:rPr sz="2000" dirty="0">
                <a:solidFill>
                  <a:srgbClr val="404040"/>
                </a:solidFill>
                <a:latin typeface="Times New Roman"/>
                <a:cs typeface="Times New Roman"/>
              </a:rPr>
              <a:t>or </a:t>
            </a:r>
            <a:r>
              <a:rPr sz="2000" spc="-5" dirty="0">
                <a:solidFill>
                  <a:srgbClr val="404040"/>
                </a:solidFill>
                <a:latin typeface="Times New Roman"/>
                <a:cs typeface="Times New Roman"/>
              </a:rPr>
              <a:t>vary </a:t>
            </a:r>
            <a:r>
              <a:rPr sz="2000" spc="-10" dirty="0">
                <a:solidFill>
                  <a:srgbClr val="404040"/>
                </a:solidFill>
                <a:latin typeface="Times New Roman"/>
                <a:cs typeface="Times New Roman"/>
              </a:rPr>
              <a:t>within  </a:t>
            </a:r>
            <a:r>
              <a:rPr sz="2000" spc="-5" dirty="0">
                <a:solidFill>
                  <a:srgbClr val="404040"/>
                </a:solidFill>
                <a:latin typeface="Times New Roman"/>
                <a:cs typeface="Times New Roman"/>
              </a:rPr>
              <a:t>certain </a:t>
            </a:r>
            <a:r>
              <a:rPr sz="2000" spc="-15" dirty="0">
                <a:solidFill>
                  <a:srgbClr val="404040"/>
                </a:solidFill>
                <a:latin typeface="Times New Roman"/>
                <a:cs typeface="Times New Roman"/>
              </a:rPr>
              <a:t>limits. </a:t>
            </a:r>
            <a:r>
              <a:rPr sz="2000" spc="-10" dirty="0">
                <a:solidFill>
                  <a:srgbClr val="404040"/>
                </a:solidFill>
                <a:latin typeface="Times New Roman"/>
                <a:cs typeface="Times New Roman"/>
              </a:rPr>
              <a:t>A mineral has </a:t>
            </a:r>
            <a:r>
              <a:rPr sz="2000" dirty="0">
                <a:solidFill>
                  <a:srgbClr val="404040"/>
                </a:solidFill>
                <a:latin typeface="Times New Roman"/>
                <a:cs typeface="Times New Roman"/>
              </a:rPr>
              <a:t>one </a:t>
            </a:r>
            <a:r>
              <a:rPr sz="2000" spc="-5" dirty="0">
                <a:solidFill>
                  <a:srgbClr val="404040"/>
                </a:solidFill>
                <a:latin typeface="Times New Roman"/>
                <a:cs typeface="Times New Roman"/>
              </a:rPr>
              <a:t>specific </a:t>
            </a:r>
            <a:r>
              <a:rPr sz="2000" spc="-10" dirty="0">
                <a:solidFill>
                  <a:srgbClr val="404040"/>
                </a:solidFill>
                <a:latin typeface="Times New Roman"/>
                <a:cs typeface="Times New Roman"/>
              </a:rPr>
              <a:t>chemical </a:t>
            </a:r>
            <a:r>
              <a:rPr sz="2000" spc="-5" dirty="0">
                <a:solidFill>
                  <a:srgbClr val="404040"/>
                </a:solidFill>
                <a:latin typeface="Times New Roman"/>
                <a:cs typeface="Times New Roman"/>
              </a:rPr>
              <a:t>composition, </a:t>
            </a:r>
            <a:r>
              <a:rPr sz="2000" spc="-10" dirty="0">
                <a:solidFill>
                  <a:srgbClr val="404040"/>
                </a:solidFill>
                <a:latin typeface="Times New Roman"/>
                <a:cs typeface="Times New Roman"/>
              </a:rPr>
              <a:t>whereas  </a:t>
            </a:r>
            <a:r>
              <a:rPr sz="2000" spc="-5" dirty="0">
                <a:solidFill>
                  <a:srgbClr val="404040"/>
                </a:solidFill>
                <a:latin typeface="Times New Roman"/>
                <a:cs typeface="Times New Roman"/>
              </a:rPr>
              <a:t>a </a:t>
            </a:r>
            <a:r>
              <a:rPr sz="2000" dirty="0">
                <a:solidFill>
                  <a:srgbClr val="404040"/>
                </a:solidFill>
                <a:latin typeface="Times New Roman"/>
                <a:cs typeface="Times New Roman"/>
              </a:rPr>
              <a:t>rock </a:t>
            </a:r>
            <a:r>
              <a:rPr sz="2000" spc="-5" dirty="0">
                <a:solidFill>
                  <a:srgbClr val="404040"/>
                </a:solidFill>
                <a:latin typeface="Times New Roman"/>
                <a:cs typeface="Times New Roman"/>
              </a:rPr>
              <a:t>can </a:t>
            </a:r>
            <a:r>
              <a:rPr sz="2000" spc="-15" dirty="0">
                <a:solidFill>
                  <a:srgbClr val="404040"/>
                </a:solidFill>
                <a:latin typeface="Times New Roman"/>
                <a:cs typeface="Times New Roman"/>
              </a:rPr>
              <a:t>be </a:t>
            </a:r>
            <a:r>
              <a:rPr sz="2000" spc="-5" dirty="0">
                <a:solidFill>
                  <a:srgbClr val="404040"/>
                </a:solidFill>
                <a:latin typeface="Times New Roman"/>
                <a:cs typeface="Times New Roman"/>
              </a:rPr>
              <a:t>an </a:t>
            </a:r>
            <a:r>
              <a:rPr sz="2000" spc="-10" dirty="0">
                <a:solidFill>
                  <a:srgbClr val="404040"/>
                </a:solidFill>
                <a:latin typeface="Times New Roman"/>
                <a:cs typeface="Times New Roman"/>
              </a:rPr>
              <a:t>aggregate </a:t>
            </a:r>
            <a:r>
              <a:rPr sz="2000" dirty="0">
                <a:solidFill>
                  <a:srgbClr val="404040"/>
                </a:solidFill>
                <a:latin typeface="Times New Roman"/>
                <a:cs typeface="Times New Roman"/>
              </a:rPr>
              <a:t>of </a:t>
            </a:r>
            <a:r>
              <a:rPr sz="2000" spc="-10" dirty="0">
                <a:solidFill>
                  <a:srgbClr val="404040"/>
                </a:solidFill>
                <a:latin typeface="Times New Roman"/>
                <a:cs typeface="Times New Roman"/>
              </a:rPr>
              <a:t>different </a:t>
            </a:r>
            <a:r>
              <a:rPr sz="2000" spc="-5" dirty="0">
                <a:solidFill>
                  <a:srgbClr val="404040"/>
                </a:solidFill>
                <a:latin typeface="Times New Roman"/>
                <a:cs typeface="Times New Roman"/>
              </a:rPr>
              <a:t>minerals </a:t>
            </a:r>
            <a:r>
              <a:rPr sz="2000" dirty="0">
                <a:solidFill>
                  <a:srgbClr val="404040"/>
                </a:solidFill>
                <a:latin typeface="Times New Roman"/>
                <a:cs typeface="Times New Roman"/>
              </a:rPr>
              <a:t>or </a:t>
            </a:r>
            <a:r>
              <a:rPr sz="2000" spc="-5" dirty="0">
                <a:solidFill>
                  <a:srgbClr val="404040"/>
                </a:solidFill>
                <a:latin typeface="Times New Roman"/>
                <a:cs typeface="Times New Roman"/>
              </a:rPr>
              <a:t>mineraloids. </a:t>
            </a:r>
            <a:r>
              <a:rPr sz="2000" dirty="0">
                <a:solidFill>
                  <a:srgbClr val="404040"/>
                </a:solidFill>
                <a:latin typeface="Times New Roman"/>
                <a:cs typeface="Times New Roman"/>
              </a:rPr>
              <a:t>The  </a:t>
            </a:r>
            <a:r>
              <a:rPr sz="2000" spc="-10" dirty="0">
                <a:solidFill>
                  <a:srgbClr val="404040"/>
                </a:solidFill>
                <a:latin typeface="Times New Roman"/>
                <a:cs typeface="Times New Roman"/>
              </a:rPr>
              <a:t>study </a:t>
            </a:r>
            <a:r>
              <a:rPr sz="2000" dirty="0">
                <a:solidFill>
                  <a:srgbClr val="404040"/>
                </a:solidFill>
                <a:latin typeface="Times New Roman"/>
                <a:cs typeface="Times New Roman"/>
              </a:rPr>
              <a:t>of </a:t>
            </a:r>
            <a:r>
              <a:rPr sz="2000" spc="-10" dirty="0">
                <a:solidFill>
                  <a:srgbClr val="404040"/>
                </a:solidFill>
                <a:latin typeface="Times New Roman"/>
                <a:cs typeface="Times New Roman"/>
              </a:rPr>
              <a:t>minerals is </a:t>
            </a:r>
            <a:r>
              <a:rPr sz="2000" spc="-5" dirty="0">
                <a:solidFill>
                  <a:srgbClr val="404040"/>
                </a:solidFill>
                <a:latin typeface="Times New Roman"/>
                <a:cs typeface="Times New Roman"/>
              </a:rPr>
              <a:t>called</a:t>
            </a:r>
            <a:r>
              <a:rPr sz="2000" spc="65" dirty="0">
                <a:solidFill>
                  <a:srgbClr val="404040"/>
                </a:solidFill>
                <a:latin typeface="Times New Roman"/>
                <a:cs typeface="Times New Roman"/>
              </a:rPr>
              <a:t> </a:t>
            </a:r>
            <a:r>
              <a:rPr sz="2000" spc="-25" dirty="0">
                <a:solidFill>
                  <a:srgbClr val="404040"/>
                </a:solidFill>
                <a:latin typeface="Times New Roman"/>
                <a:cs typeface="Times New Roman"/>
              </a:rPr>
              <a:t>mineralogy.</a:t>
            </a:r>
            <a:endParaRPr sz="2000">
              <a:latin typeface="Times New Roman"/>
              <a:cs typeface="Times New Roman"/>
            </a:endParaRPr>
          </a:p>
        </p:txBody>
      </p:sp>
      <p:sp>
        <p:nvSpPr>
          <p:cNvPr id="3" name="object 3"/>
          <p:cNvSpPr txBox="1">
            <a:spLocks noGrp="1"/>
          </p:cNvSpPr>
          <p:nvPr>
            <p:ph type="title"/>
          </p:nvPr>
        </p:nvSpPr>
        <p:spPr>
          <a:xfrm>
            <a:off x="1424686" y="1087069"/>
            <a:ext cx="2170430" cy="574675"/>
          </a:xfrm>
          <a:prstGeom prst="rect">
            <a:avLst/>
          </a:prstGeom>
        </p:spPr>
        <p:txBody>
          <a:bodyPr vert="horz" wrap="square" lIns="0" tIns="12700" rIns="0" bIns="0" rtlCol="0">
            <a:spAutoFit/>
          </a:bodyPr>
          <a:lstStyle/>
          <a:p>
            <a:pPr marL="12700">
              <a:lnSpc>
                <a:spcPct val="100000"/>
              </a:lnSpc>
              <a:spcBef>
                <a:spcPts val="100"/>
              </a:spcBef>
            </a:pPr>
            <a:r>
              <a:rPr sz="3600" dirty="0">
                <a:solidFill>
                  <a:srgbClr val="000000"/>
                </a:solidFill>
                <a:latin typeface="Arial Black"/>
                <a:cs typeface="Arial Black"/>
              </a:rPr>
              <a:t>Mine</a:t>
            </a:r>
            <a:r>
              <a:rPr sz="3600" spc="75" dirty="0">
                <a:solidFill>
                  <a:srgbClr val="000000"/>
                </a:solidFill>
                <a:latin typeface="Arial Black"/>
                <a:cs typeface="Arial Black"/>
              </a:rPr>
              <a:t>r</a:t>
            </a:r>
            <a:r>
              <a:rPr sz="3600" dirty="0">
                <a:solidFill>
                  <a:srgbClr val="000000"/>
                </a:solidFill>
                <a:latin typeface="Arial Black"/>
                <a:cs typeface="Arial Black"/>
              </a:rPr>
              <a:t>als</a:t>
            </a:r>
            <a:endParaRPr sz="3600">
              <a:latin typeface="Arial Black"/>
              <a:cs typeface="Arial Black"/>
            </a:endParaRPr>
          </a:p>
        </p:txBody>
      </p:sp>
      <p:sp>
        <p:nvSpPr>
          <p:cNvPr id="4" name="object 4"/>
          <p:cNvSpPr/>
          <p:nvPr/>
        </p:nvSpPr>
        <p:spPr>
          <a:xfrm>
            <a:off x="1514855" y="3675888"/>
            <a:ext cx="5903976" cy="2904744"/>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888898" y="609345"/>
            <a:ext cx="7588250" cy="1854200"/>
          </a:xfrm>
          <a:prstGeom prst="rect">
            <a:avLst/>
          </a:prstGeom>
        </p:spPr>
        <p:txBody>
          <a:bodyPr vert="horz" wrap="square" lIns="0" tIns="11430" rIns="0" bIns="0" rtlCol="0">
            <a:spAutoFit/>
          </a:bodyPr>
          <a:lstStyle/>
          <a:p>
            <a:pPr marL="12700">
              <a:lnSpc>
                <a:spcPct val="100000"/>
              </a:lnSpc>
              <a:spcBef>
                <a:spcPts val="90"/>
              </a:spcBef>
            </a:pPr>
            <a:r>
              <a:rPr sz="2000" spc="-5" dirty="0">
                <a:solidFill>
                  <a:srgbClr val="404040"/>
                </a:solidFill>
                <a:latin typeface="Times New Roman"/>
                <a:cs typeface="Times New Roman"/>
              </a:rPr>
              <a:t>They </a:t>
            </a:r>
            <a:r>
              <a:rPr sz="2000" dirty="0">
                <a:solidFill>
                  <a:srgbClr val="404040"/>
                </a:solidFill>
                <a:latin typeface="Times New Roman"/>
                <a:cs typeface="Times New Roman"/>
              </a:rPr>
              <a:t>are </a:t>
            </a:r>
            <a:r>
              <a:rPr sz="2000" spc="-5" dirty="0">
                <a:solidFill>
                  <a:srgbClr val="404040"/>
                </a:solidFill>
                <a:latin typeface="Times New Roman"/>
                <a:cs typeface="Times New Roman"/>
              </a:rPr>
              <a:t>considered </a:t>
            </a:r>
            <a:r>
              <a:rPr sz="2000" spc="-10" dirty="0">
                <a:solidFill>
                  <a:srgbClr val="404040"/>
                </a:solidFill>
                <a:latin typeface="Times New Roman"/>
                <a:cs typeface="Times New Roman"/>
              </a:rPr>
              <a:t>natural </a:t>
            </a:r>
            <a:r>
              <a:rPr sz="2000" spc="-5" dirty="0">
                <a:solidFill>
                  <a:srgbClr val="404040"/>
                </a:solidFill>
                <a:latin typeface="Times New Roman"/>
                <a:cs typeface="Times New Roman"/>
              </a:rPr>
              <a:t>because </a:t>
            </a:r>
            <a:r>
              <a:rPr sz="2000" spc="-10" dirty="0">
                <a:solidFill>
                  <a:srgbClr val="404040"/>
                </a:solidFill>
                <a:latin typeface="Times New Roman"/>
                <a:cs typeface="Times New Roman"/>
              </a:rPr>
              <a:t>they </a:t>
            </a:r>
            <a:r>
              <a:rPr sz="2000" dirty="0">
                <a:solidFill>
                  <a:srgbClr val="404040"/>
                </a:solidFill>
                <a:latin typeface="Times New Roman"/>
                <a:cs typeface="Times New Roman"/>
              </a:rPr>
              <a:t>are </a:t>
            </a:r>
            <a:r>
              <a:rPr sz="2000" spc="-15" dirty="0">
                <a:solidFill>
                  <a:srgbClr val="404040"/>
                </a:solidFill>
                <a:latin typeface="Times New Roman"/>
                <a:cs typeface="Times New Roman"/>
              </a:rPr>
              <a:t>formed </a:t>
            </a:r>
            <a:r>
              <a:rPr sz="2000" dirty="0">
                <a:solidFill>
                  <a:srgbClr val="404040"/>
                </a:solidFill>
                <a:latin typeface="Times New Roman"/>
                <a:cs typeface="Times New Roman"/>
              </a:rPr>
              <a:t>by </a:t>
            </a:r>
            <a:r>
              <a:rPr sz="2000" spc="-10" dirty="0">
                <a:solidFill>
                  <a:srgbClr val="404040"/>
                </a:solidFill>
                <a:latin typeface="Times New Roman"/>
                <a:cs typeface="Times New Roman"/>
              </a:rPr>
              <a:t>natural</a:t>
            </a:r>
            <a:r>
              <a:rPr sz="2000" spc="190" dirty="0">
                <a:solidFill>
                  <a:srgbClr val="404040"/>
                </a:solidFill>
                <a:latin typeface="Times New Roman"/>
                <a:cs typeface="Times New Roman"/>
              </a:rPr>
              <a:t> </a:t>
            </a:r>
            <a:r>
              <a:rPr sz="2000" spc="-5" dirty="0">
                <a:solidFill>
                  <a:srgbClr val="404040"/>
                </a:solidFill>
                <a:latin typeface="Times New Roman"/>
                <a:cs typeface="Times New Roman"/>
              </a:rPr>
              <a:t>geological</a:t>
            </a:r>
            <a:endParaRPr sz="2000">
              <a:latin typeface="Times New Roman"/>
              <a:cs typeface="Times New Roman"/>
            </a:endParaRPr>
          </a:p>
          <a:p>
            <a:pPr marL="12700">
              <a:lnSpc>
                <a:spcPct val="100000"/>
              </a:lnSpc>
            </a:pPr>
            <a:r>
              <a:rPr sz="2000" spc="-5" dirty="0">
                <a:solidFill>
                  <a:srgbClr val="404040"/>
                </a:solidFill>
                <a:latin typeface="Times New Roman"/>
                <a:cs typeface="Times New Roman"/>
              </a:rPr>
              <a:t>process.</a:t>
            </a:r>
            <a:endParaRPr sz="2000">
              <a:latin typeface="Times New Roman"/>
              <a:cs typeface="Times New Roman"/>
            </a:endParaRPr>
          </a:p>
          <a:p>
            <a:pPr marL="12700">
              <a:lnSpc>
                <a:spcPct val="100000"/>
              </a:lnSpc>
              <a:spcBef>
                <a:spcPts val="5"/>
              </a:spcBef>
            </a:pPr>
            <a:r>
              <a:rPr sz="2000" spc="-5" dirty="0">
                <a:solidFill>
                  <a:srgbClr val="404040"/>
                </a:solidFill>
                <a:latin typeface="Times New Roman"/>
                <a:cs typeface="Times New Roman"/>
              </a:rPr>
              <a:t>Minerals </a:t>
            </a:r>
            <a:r>
              <a:rPr sz="2000" dirty="0">
                <a:solidFill>
                  <a:srgbClr val="404040"/>
                </a:solidFill>
                <a:latin typeface="Times New Roman"/>
                <a:cs typeface="Times New Roman"/>
              </a:rPr>
              <a:t>are </a:t>
            </a:r>
            <a:r>
              <a:rPr sz="2000" spc="-10" dirty="0">
                <a:solidFill>
                  <a:srgbClr val="404040"/>
                </a:solidFill>
                <a:latin typeface="Times New Roman"/>
                <a:cs typeface="Times New Roman"/>
              </a:rPr>
              <a:t>the building </a:t>
            </a:r>
            <a:r>
              <a:rPr sz="2000" spc="-5" dirty="0">
                <a:solidFill>
                  <a:srgbClr val="404040"/>
                </a:solidFill>
                <a:latin typeface="Times New Roman"/>
                <a:cs typeface="Times New Roman"/>
              </a:rPr>
              <a:t>blocks </a:t>
            </a:r>
            <a:r>
              <a:rPr sz="2000" dirty="0">
                <a:solidFill>
                  <a:srgbClr val="404040"/>
                </a:solidFill>
                <a:latin typeface="Times New Roman"/>
                <a:cs typeface="Times New Roman"/>
              </a:rPr>
              <a:t>of</a:t>
            </a:r>
            <a:r>
              <a:rPr sz="2000" spc="45" dirty="0">
                <a:solidFill>
                  <a:srgbClr val="404040"/>
                </a:solidFill>
                <a:latin typeface="Times New Roman"/>
                <a:cs typeface="Times New Roman"/>
              </a:rPr>
              <a:t> </a:t>
            </a:r>
            <a:r>
              <a:rPr sz="2000" spc="-5" dirty="0">
                <a:solidFill>
                  <a:srgbClr val="404040"/>
                </a:solidFill>
                <a:latin typeface="Times New Roman"/>
                <a:cs typeface="Times New Roman"/>
              </a:rPr>
              <a:t>rocks</a:t>
            </a:r>
            <a:endParaRPr sz="2000">
              <a:latin typeface="Times New Roman"/>
              <a:cs typeface="Times New Roman"/>
            </a:endParaRPr>
          </a:p>
          <a:p>
            <a:pPr marL="12700">
              <a:lnSpc>
                <a:spcPct val="100000"/>
              </a:lnSpc>
            </a:pPr>
            <a:r>
              <a:rPr sz="2000" spc="-5" dirty="0">
                <a:latin typeface="Times New Roman"/>
                <a:cs typeface="Times New Roman"/>
              </a:rPr>
              <a:t>Minerals </a:t>
            </a:r>
            <a:r>
              <a:rPr sz="2000" spc="-15" dirty="0">
                <a:latin typeface="Times New Roman"/>
                <a:cs typeface="Times New Roman"/>
              </a:rPr>
              <a:t>undergo different </a:t>
            </a:r>
            <a:r>
              <a:rPr sz="2000" spc="-5" dirty="0">
                <a:latin typeface="Times New Roman"/>
                <a:cs typeface="Times New Roman"/>
              </a:rPr>
              <a:t>geological processes </a:t>
            </a:r>
            <a:r>
              <a:rPr sz="2000" spc="-10" dirty="0">
                <a:latin typeface="Times New Roman"/>
                <a:cs typeface="Times New Roman"/>
              </a:rPr>
              <a:t>and</a:t>
            </a:r>
            <a:r>
              <a:rPr sz="2000" spc="150" dirty="0">
                <a:latin typeface="Times New Roman"/>
                <a:cs typeface="Times New Roman"/>
              </a:rPr>
              <a:t> </a:t>
            </a:r>
            <a:r>
              <a:rPr sz="2000" spc="-10" dirty="0">
                <a:latin typeface="Times New Roman"/>
                <a:cs typeface="Times New Roman"/>
              </a:rPr>
              <a:t>become</a:t>
            </a:r>
            <a:endParaRPr sz="2000">
              <a:latin typeface="Times New Roman"/>
              <a:cs typeface="Times New Roman"/>
            </a:endParaRPr>
          </a:p>
          <a:p>
            <a:pPr marL="12700">
              <a:lnSpc>
                <a:spcPct val="100000"/>
              </a:lnSpc>
            </a:pPr>
            <a:r>
              <a:rPr sz="2000" dirty="0">
                <a:latin typeface="Times New Roman"/>
                <a:cs typeface="Times New Roman"/>
              </a:rPr>
              <a:t>part of or </a:t>
            </a:r>
            <a:r>
              <a:rPr sz="2000" spc="-5" dirty="0">
                <a:latin typeface="Times New Roman"/>
                <a:cs typeface="Times New Roman"/>
              </a:rPr>
              <a:t>develop </a:t>
            </a:r>
            <a:r>
              <a:rPr sz="2000" spc="-10" dirty="0">
                <a:latin typeface="Times New Roman"/>
                <a:cs typeface="Times New Roman"/>
              </a:rPr>
              <a:t>into </a:t>
            </a:r>
            <a:r>
              <a:rPr sz="2000" spc="-5" dirty="0">
                <a:latin typeface="Times New Roman"/>
                <a:cs typeface="Times New Roman"/>
              </a:rPr>
              <a:t>rocks, in </a:t>
            </a:r>
            <a:r>
              <a:rPr sz="2000" spc="-20" dirty="0">
                <a:latin typeface="Times New Roman"/>
                <a:cs typeface="Times New Roman"/>
              </a:rPr>
              <a:t>which </a:t>
            </a:r>
            <a:r>
              <a:rPr sz="2000" spc="-5" dirty="0">
                <a:latin typeface="Times New Roman"/>
                <a:cs typeface="Times New Roman"/>
              </a:rPr>
              <a:t>case </a:t>
            </a:r>
            <a:r>
              <a:rPr sz="2000" spc="-10" dirty="0">
                <a:latin typeface="Times New Roman"/>
                <a:cs typeface="Times New Roman"/>
              </a:rPr>
              <a:t>they become </a:t>
            </a:r>
            <a:r>
              <a:rPr sz="2000" spc="-20" dirty="0">
                <a:latin typeface="Times New Roman"/>
                <a:cs typeface="Times New Roman"/>
              </a:rPr>
              <a:t>known </a:t>
            </a:r>
            <a:r>
              <a:rPr sz="2000" spc="-5" dirty="0">
                <a:latin typeface="Times New Roman"/>
                <a:cs typeface="Times New Roman"/>
              </a:rPr>
              <a:t>as</a:t>
            </a:r>
            <a:r>
              <a:rPr sz="2000" spc="340" dirty="0">
                <a:latin typeface="Times New Roman"/>
                <a:cs typeface="Times New Roman"/>
              </a:rPr>
              <a:t> </a:t>
            </a:r>
            <a:r>
              <a:rPr sz="2000" spc="-10" dirty="0">
                <a:latin typeface="Times New Roman"/>
                <a:cs typeface="Times New Roman"/>
              </a:rPr>
              <a:t>“rock-</a:t>
            </a:r>
            <a:endParaRPr sz="2000">
              <a:latin typeface="Times New Roman"/>
              <a:cs typeface="Times New Roman"/>
            </a:endParaRPr>
          </a:p>
          <a:p>
            <a:pPr marL="12700">
              <a:lnSpc>
                <a:spcPct val="100000"/>
              </a:lnSpc>
            </a:pPr>
            <a:r>
              <a:rPr sz="2000" spc="-15" dirty="0">
                <a:latin typeface="Times New Roman"/>
                <a:cs typeface="Times New Roman"/>
              </a:rPr>
              <a:t>forming </a:t>
            </a:r>
            <a:r>
              <a:rPr sz="2000" spc="-10" dirty="0">
                <a:latin typeface="Times New Roman"/>
                <a:cs typeface="Times New Roman"/>
              </a:rPr>
              <a:t>minerals</a:t>
            </a:r>
            <a:r>
              <a:rPr sz="2000" spc="95" dirty="0">
                <a:latin typeface="Times New Roman"/>
                <a:cs typeface="Times New Roman"/>
              </a:rPr>
              <a:t> </a:t>
            </a:r>
            <a:r>
              <a:rPr sz="2000" spc="-5" dirty="0">
                <a:latin typeface="Times New Roman"/>
                <a:cs typeface="Times New Roman"/>
              </a:rPr>
              <a:t>”.</a:t>
            </a:r>
            <a:endParaRPr sz="2000">
              <a:latin typeface="Times New Roman"/>
              <a:cs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97458" y="518541"/>
            <a:ext cx="3647440" cy="512445"/>
          </a:xfrm>
          <a:prstGeom prst="rect">
            <a:avLst/>
          </a:prstGeom>
        </p:spPr>
        <p:txBody>
          <a:bodyPr vert="horz" wrap="square" lIns="0" tIns="11430" rIns="0" bIns="0" rtlCol="0">
            <a:spAutoFit/>
          </a:bodyPr>
          <a:lstStyle/>
          <a:p>
            <a:pPr marL="12700">
              <a:lnSpc>
                <a:spcPct val="100000"/>
              </a:lnSpc>
              <a:spcBef>
                <a:spcPts val="90"/>
              </a:spcBef>
            </a:pPr>
            <a:r>
              <a:rPr sz="3200" dirty="0">
                <a:solidFill>
                  <a:srgbClr val="000000"/>
                </a:solidFill>
                <a:latin typeface="Arial Black"/>
                <a:cs typeface="Arial Black"/>
              </a:rPr>
              <a:t>Minerals</a:t>
            </a:r>
            <a:r>
              <a:rPr sz="3200" spc="-35" dirty="0">
                <a:solidFill>
                  <a:srgbClr val="000000"/>
                </a:solidFill>
                <a:latin typeface="Arial Black"/>
                <a:cs typeface="Arial Black"/>
              </a:rPr>
              <a:t> </a:t>
            </a:r>
            <a:r>
              <a:rPr sz="3200" dirty="0">
                <a:solidFill>
                  <a:srgbClr val="000000"/>
                </a:solidFill>
                <a:latin typeface="Arial Black"/>
                <a:cs typeface="Arial Black"/>
              </a:rPr>
              <a:t>Groups</a:t>
            </a:r>
            <a:endParaRPr sz="3200">
              <a:latin typeface="Arial Black"/>
              <a:cs typeface="Arial Black"/>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44906" rIns="0" bIns="0" rtlCol="0">
            <a:spAutoFit/>
          </a:bodyPr>
          <a:lstStyle/>
          <a:p>
            <a:pPr marL="3693160" marR="5080" indent="-3143885">
              <a:lnSpc>
                <a:spcPct val="100000"/>
              </a:lnSpc>
              <a:spcBef>
                <a:spcPts val="90"/>
              </a:spcBef>
            </a:pPr>
            <a:r>
              <a:rPr sz="3200" dirty="0">
                <a:solidFill>
                  <a:srgbClr val="000000"/>
                </a:solidFill>
                <a:latin typeface="Arial Black"/>
                <a:cs typeface="Arial Black"/>
              </a:rPr>
              <a:t>Difference </a:t>
            </a:r>
            <a:r>
              <a:rPr sz="3200" spc="-15" dirty="0">
                <a:solidFill>
                  <a:srgbClr val="000000"/>
                </a:solidFill>
                <a:latin typeface="Arial Black"/>
                <a:cs typeface="Arial Black"/>
              </a:rPr>
              <a:t>Between </a:t>
            </a:r>
            <a:r>
              <a:rPr sz="3200" dirty="0">
                <a:solidFill>
                  <a:srgbClr val="000000"/>
                </a:solidFill>
                <a:latin typeface="Arial Black"/>
                <a:cs typeface="Arial Black"/>
              </a:rPr>
              <a:t>Minerals </a:t>
            </a:r>
            <a:r>
              <a:rPr sz="3200" spc="-5" dirty="0">
                <a:solidFill>
                  <a:srgbClr val="000000"/>
                </a:solidFill>
                <a:latin typeface="Arial Black"/>
                <a:cs typeface="Arial Black"/>
              </a:rPr>
              <a:t>and  </a:t>
            </a:r>
            <a:r>
              <a:rPr sz="3200" spc="-40" dirty="0">
                <a:solidFill>
                  <a:srgbClr val="000000"/>
                </a:solidFill>
                <a:latin typeface="Arial Black"/>
                <a:cs typeface="Arial Black"/>
              </a:rPr>
              <a:t>Rock</a:t>
            </a:r>
            <a:endParaRPr sz="3200">
              <a:latin typeface="Arial Black"/>
              <a:cs typeface="Arial Black"/>
            </a:endParaRPr>
          </a:p>
        </p:txBody>
      </p:sp>
      <p:graphicFrame>
        <p:nvGraphicFramePr>
          <p:cNvPr id="3" name="object 3"/>
          <p:cNvGraphicFramePr>
            <a:graphicFrameLocks noGrp="1"/>
          </p:cNvGraphicFramePr>
          <p:nvPr/>
        </p:nvGraphicFramePr>
        <p:xfrm>
          <a:off x="1439291" y="2017648"/>
          <a:ext cx="6115050" cy="2608579"/>
        </p:xfrm>
        <a:graphic>
          <a:graphicData uri="http://schemas.openxmlformats.org/drawingml/2006/table">
            <a:tbl>
              <a:tblPr firstRow="1" bandRow="1">
                <a:tableStyleId>{2D5ABB26-0587-4C30-8999-92F81FD0307C}</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39">
                <a:tc>
                  <a:txBody>
                    <a:bodyPr/>
                    <a:lstStyle/>
                    <a:p>
                      <a:pPr marL="92075">
                        <a:lnSpc>
                          <a:spcPct val="100000"/>
                        </a:lnSpc>
                        <a:spcBef>
                          <a:spcPts val="295"/>
                        </a:spcBef>
                      </a:pPr>
                      <a:r>
                        <a:rPr sz="1800" spc="-5" dirty="0">
                          <a:latin typeface="Times New Roman"/>
                          <a:cs typeface="Times New Roman"/>
                        </a:rPr>
                        <a:t>Minerals</a:t>
                      </a:r>
                      <a:endParaRPr sz="1800">
                        <a:latin typeface="Times New Roman"/>
                        <a:cs typeface="Times New Roman"/>
                      </a:endParaRPr>
                    </a:p>
                  </a:txBody>
                  <a:tcPr marL="0" marR="0" marT="3746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2710">
                        <a:lnSpc>
                          <a:spcPct val="100000"/>
                        </a:lnSpc>
                        <a:spcBef>
                          <a:spcPts val="295"/>
                        </a:spcBef>
                      </a:pPr>
                      <a:r>
                        <a:rPr sz="1800" spc="-5" dirty="0">
                          <a:latin typeface="Times New Roman"/>
                          <a:cs typeface="Times New Roman"/>
                        </a:rPr>
                        <a:t>Rocks</a:t>
                      </a:r>
                      <a:endParaRPr sz="1800">
                        <a:latin typeface="Times New Roman"/>
                        <a:cs typeface="Times New Roman"/>
                      </a:endParaRPr>
                    </a:p>
                  </a:txBody>
                  <a:tcPr marL="0" marR="0" marT="3746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0"/>
                  </a:ext>
                </a:extLst>
              </a:tr>
              <a:tr h="370839">
                <a:tc>
                  <a:txBody>
                    <a:bodyPr/>
                    <a:lstStyle/>
                    <a:p>
                      <a:pPr marL="92075">
                        <a:lnSpc>
                          <a:spcPct val="100000"/>
                        </a:lnSpc>
                        <a:spcBef>
                          <a:spcPts val="295"/>
                        </a:spcBef>
                      </a:pPr>
                      <a:r>
                        <a:rPr sz="1800" spc="-5" dirty="0">
                          <a:latin typeface="Times New Roman"/>
                          <a:cs typeface="Times New Roman"/>
                        </a:rPr>
                        <a:t>Pure(made </a:t>
                      </a:r>
                      <a:r>
                        <a:rPr sz="1800" spc="5" dirty="0">
                          <a:latin typeface="Times New Roman"/>
                          <a:cs typeface="Times New Roman"/>
                        </a:rPr>
                        <a:t>of one</a:t>
                      </a:r>
                      <a:r>
                        <a:rPr sz="1800" spc="-55" dirty="0">
                          <a:latin typeface="Times New Roman"/>
                          <a:cs typeface="Times New Roman"/>
                        </a:rPr>
                        <a:t> </a:t>
                      </a:r>
                      <a:r>
                        <a:rPr sz="1800" spc="-5" dirty="0">
                          <a:latin typeface="Times New Roman"/>
                          <a:cs typeface="Times New Roman"/>
                        </a:rPr>
                        <a:t>substance)</a:t>
                      </a:r>
                      <a:endParaRPr sz="1800">
                        <a:latin typeface="Times New Roman"/>
                        <a:cs typeface="Times New Roman"/>
                      </a:endParaRPr>
                    </a:p>
                  </a:txBody>
                  <a:tcPr marL="0" marR="0" marT="3746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2710">
                        <a:lnSpc>
                          <a:spcPct val="100000"/>
                        </a:lnSpc>
                        <a:spcBef>
                          <a:spcPts val="295"/>
                        </a:spcBef>
                      </a:pPr>
                      <a:r>
                        <a:rPr sz="1800" dirty="0">
                          <a:latin typeface="Times New Roman"/>
                          <a:cs typeface="Times New Roman"/>
                        </a:rPr>
                        <a:t>More than </a:t>
                      </a:r>
                      <a:r>
                        <a:rPr sz="1800" spc="5" dirty="0">
                          <a:latin typeface="Times New Roman"/>
                          <a:cs typeface="Times New Roman"/>
                        </a:rPr>
                        <a:t>one</a:t>
                      </a:r>
                      <a:r>
                        <a:rPr sz="1800" spc="-80" dirty="0">
                          <a:latin typeface="Times New Roman"/>
                          <a:cs typeface="Times New Roman"/>
                        </a:rPr>
                        <a:t> </a:t>
                      </a:r>
                      <a:r>
                        <a:rPr sz="1800" spc="-10" dirty="0">
                          <a:latin typeface="Times New Roman"/>
                          <a:cs typeface="Times New Roman"/>
                        </a:rPr>
                        <a:t>minerals</a:t>
                      </a:r>
                      <a:endParaRPr sz="1800">
                        <a:latin typeface="Times New Roman"/>
                        <a:cs typeface="Times New Roman"/>
                      </a:endParaRPr>
                    </a:p>
                  </a:txBody>
                  <a:tcPr marL="0" marR="0" marT="3746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1"/>
                  </a:ext>
                </a:extLst>
              </a:tr>
              <a:tr h="370840">
                <a:tc>
                  <a:txBody>
                    <a:bodyPr/>
                    <a:lstStyle/>
                    <a:p>
                      <a:pPr marL="92075">
                        <a:lnSpc>
                          <a:spcPct val="100000"/>
                        </a:lnSpc>
                        <a:spcBef>
                          <a:spcPts val="295"/>
                        </a:spcBef>
                      </a:pPr>
                      <a:r>
                        <a:rPr sz="1800" spc="-10" dirty="0">
                          <a:latin typeface="Times New Roman"/>
                          <a:cs typeface="Times New Roman"/>
                        </a:rPr>
                        <a:t>Some </a:t>
                      </a:r>
                      <a:r>
                        <a:rPr sz="1800" spc="-5" dirty="0">
                          <a:latin typeface="Times New Roman"/>
                          <a:cs typeface="Times New Roman"/>
                        </a:rPr>
                        <a:t>heavy</a:t>
                      </a:r>
                      <a:r>
                        <a:rPr sz="1800" spc="35" dirty="0">
                          <a:latin typeface="Times New Roman"/>
                          <a:cs typeface="Times New Roman"/>
                        </a:rPr>
                        <a:t> </a:t>
                      </a:r>
                      <a:r>
                        <a:rPr sz="1800" spc="-10" dirty="0">
                          <a:latin typeface="Times New Roman"/>
                          <a:cs typeface="Times New Roman"/>
                        </a:rPr>
                        <a:t>crystals</a:t>
                      </a:r>
                      <a:endParaRPr sz="1800">
                        <a:latin typeface="Times New Roman"/>
                        <a:cs typeface="Times New Roman"/>
                      </a:endParaRPr>
                    </a:p>
                  </a:txBody>
                  <a:tcPr marL="0" marR="0" marT="3746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2710">
                        <a:lnSpc>
                          <a:spcPct val="100000"/>
                        </a:lnSpc>
                        <a:spcBef>
                          <a:spcPts val="295"/>
                        </a:spcBef>
                      </a:pPr>
                      <a:r>
                        <a:rPr sz="1800" dirty="0">
                          <a:latin typeface="Times New Roman"/>
                          <a:cs typeface="Times New Roman"/>
                        </a:rPr>
                        <a:t>Not </a:t>
                      </a:r>
                      <a:r>
                        <a:rPr sz="1800" spc="-5" dirty="0">
                          <a:latin typeface="Times New Roman"/>
                          <a:cs typeface="Times New Roman"/>
                        </a:rPr>
                        <a:t>single</a:t>
                      </a:r>
                      <a:r>
                        <a:rPr sz="1800" spc="-20" dirty="0">
                          <a:latin typeface="Times New Roman"/>
                          <a:cs typeface="Times New Roman"/>
                        </a:rPr>
                        <a:t> </a:t>
                      </a:r>
                      <a:r>
                        <a:rPr sz="1800" spc="-10" dirty="0">
                          <a:latin typeface="Times New Roman"/>
                          <a:cs typeface="Times New Roman"/>
                        </a:rPr>
                        <a:t>crystals</a:t>
                      </a:r>
                      <a:endParaRPr sz="1800">
                        <a:latin typeface="Times New Roman"/>
                        <a:cs typeface="Times New Roman"/>
                      </a:endParaRPr>
                    </a:p>
                  </a:txBody>
                  <a:tcPr marL="0" marR="0" marT="3746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2"/>
                  </a:ext>
                </a:extLst>
              </a:tr>
              <a:tr h="370839">
                <a:tc>
                  <a:txBody>
                    <a:bodyPr/>
                    <a:lstStyle/>
                    <a:p>
                      <a:pPr marL="92075">
                        <a:lnSpc>
                          <a:spcPct val="100000"/>
                        </a:lnSpc>
                        <a:spcBef>
                          <a:spcPts val="295"/>
                        </a:spcBef>
                      </a:pPr>
                      <a:r>
                        <a:rPr sz="1800" spc="-5" dirty="0">
                          <a:latin typeface="Times New Roman"/>
                          <a:cs typeface="Times New Roman"/>
                        </a:rPr>
                        <a:t>Usually</a:t>
                      </a:r>
                      <a:r>
                        <a:rPr sz="1800" spc="-20" dirty="0">
                          <a:latin typeface="Times New Roman"/>
                          <a:cs typeface="Times New Roman"/>
                        </a:rPr>
                        <a:t> </a:t>
                      </a:r>
                      <a:r>
                        <a:rPr sz="1800" dirty="0">
                          <a:latin typeface="Times New Roman"/>
                          <a:cs typeface="Times New Roman"/>
                        </a:rPr>
                        <a:t>Pretty</a:t>
                      </a:r>
                      <a:endParaRPr sz="1800">
                        <a:latin typeface="Times New Roman"/>
                        <a:cs typeface="Times New Roman"/>
                      </a:endParaRPr>
                    </a:p>
                  </a:txBody>
                  <a:tcPr marL="0" marR="0" marT="3746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2710">
                        <a:lnSpc>
                          <a:spcPct val="100000"/>
                        </a:lnSpc>
                        <a:spcBef>
                          <a:spcPts val="295"/>
                        </a:spcBef>
                      </a:pPr>
                      <a:r>
                        <a:rPr sz="1800" dirty="0">
                          <a:latin typeface="Times New Roman"/>
                          <a:cs typeface="Times New Roman"/>
                        </a:rPr>
                        <a:t>Not usually </a:t>
                      </a:r>
                      <a:r>
                        <a:rPr sz="1800" spc="-5" dirty="0">
                          <a:latin typeface="Times New Roman"/>
                          <a:cs typeface="Times New Roman"/>
                        </a:rPr>
                        <a:t>as</a:t>
                      </a:r>
                      <a:r>
                        <a:rPr sz="1800" spc="-50" dirty="0">
                          <a:latin typeface="Times New Roman"/>
                          <a:cs typeface="Times New Roman"/>
                        </a:rPr>
                        <a:t> </a:t>
                      </a:r>
                      <a:r>
                        <a:rPr sz="1800" dirty="0">
                          <a:latin typeface="Times New Roman"/>
                          <a:cs typeface="Times New Roman"/>
                        </a:rPr>
                        <a:t>pretty</a:t>
                      </a:r>
                      <a:endParaRPr sz="1800">
                        <a:latin typeface="Times New Roman"/>
                        <a:cs typeface="Times New Roman"/>
                      </a:endParaRPr>
                    </a:p>
                  </a:txBody>
                  <a:tcPr marL="0" marR="0" marT="3746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3"/>
                  </a:ext>
                </a:extLst>
              </a:tr>
              <a:tr h="370839">
                <a:tc>
                  <a:txBody>
                    <a:bodyPr/>
                    <a:lstStyle/>
                    <a:p>
                      <a:pPr marL="92075">
                        <a:lnSpc>
                          <a:spcPct val="100000"/>
                        </a:lnSpc>
                        <a:spcBef>
                          <a:spcPts val="300"/>
                        </a:spcBef>
                      </a:pPr>
                      <a:r>
                        <a:rPr sz="1800" spc="-5" dirty="0">
                          <a:latin typeface="Times New Roman"/>
                          <a:cs typeface="Times New Roman"/>
                        </a:rPr>
                        <a:t>Usually have </a:t>
                      </a:r>
                      <a:r>
                        <a:rPr sz="1800" dirty="0">
                          <a:latin typeface="Times New Roman"/>
                          <a:cs typeface="Times New Roman"/>
                        </a:rPr>
                        <a:t>a</a:t>
                      </a:r>
                      <a:r>
                        <a:rPr sz="1800" spc="5" dirty="0">
                          <a:latin typeface="Times New Roman"/>
                          <a:cs typeface="Times New Roman"/>
                        </a:rPr>
                        <a:t> </a:t>
                      </a:r>
                      <a:r>
                        <a:rPr sz="1800" dirty="0">
                          <a:latin typeface="Times New Roman"/>
                          <a:cs typeface="Times New Roman"/>
                        </a:rPr>
                        <a:t>shape</a:t>
                      </a:r>
                      <a:endParaRPr sz="1800">
                        <a:latin typeface="Times New Roman"/>
                        <a:cs typeface="Times New Roman"/>
                      </a:endParaRPr>
                    </a:p>
                  </a:txBody>
                  <a:tcPr marL="0" marR="0" marT="3810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2710">
                        <a:lnSpc>
                          <a:spcPct val="100000"/>
                        </a:lnSpc>
                        <a:spcBef>
                          <a:spcPts val="300"/>
                        </a:spcBef>
                      </a:pPr>
                      <a:r>
                        <a:rPr sz="1800" spc="-5" dirty="0">
                          <a:latin typeface="Times New Roman"/>
                          <a:cs typeface="Times New Roman"/>
                        </a:rPr>
                        <a:t>No definite</a:t>
                      </a:r>
                      <a:r>
                        <a:rPr sz="1800" spc="-20" dirty="0">
                          <a:latin typeface="Times New Roman"/>
                          <a:cs typeface="Times New Roman"/>
                        </a:rPr>
                        <a:t> </a:t>
                      </a:r>
                      <a:r>
                        <a:rPr sz="1800" dirty="0">
                          <a:latin typeface="Times New Roman"/>
                          <a:cs typeface="Times New Roman"/>
                        </a:rPr>
                        <a:t>shape</a:t>
                      </a:r>
                      <a:endParaRPr sz="1800">
                        <a:latin typeface="Times New Roman"/>
                        <a:cs typeface="Times New Roman"/>
                      </a:endParaRPr>
                    </a:p>
                  </a:txBody>
                  <a:tcPr marL="0" marR="0" marT="3810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4"/>
                  </a:ext>
                </a:extLst>
              </a:tr>
              <a:tr h="370839">
                <a:tc>
                  <a:txBody>
                    <a:bodyPr/>
                    <a:lstStyle/>
                    <a:p>
                      <a:pPr marL="92075">
                        <a:lnSpc>
                          <a:spcPct val="100000"/>
                        </a:lnSpc>
                        <a:spcBef>
                          <a:spcPts val="300"/>
                        </a:spcBef>
                      </a:pPr>
                      <a:r>
                        <a:rPr sz="1800" dirty="0">
                          <a:latin typeface="Times New Roman"/>
                          <a:cs typeface="Times New Roman"/>
                        </a:rPr>
                        <a:t>Color </a:t>
                      </a:r>
                      <a:r>
                        <a:rPr sz="1800" spc="-5" dirty="0">
                          <a:latin typeface="Times New Roman"/>
                          <a:cs typeface="Times New Roman"/>
                        </a:rPr>
                        <a:t>is </a:t>
                      </a:r>
                      <a:r>
                        <a:rPr sz="1800" dirty="0">
                          <a:latin typeface="Times New Roman"/>
                          <a:cs typeface="Times New Roman"/>
                        </a:rPr>
                        <a:t>usually the</a:t>
                      </a:r>
                      <a:r>
                        <a:rPr sz="1800" spc="-85" dirty="0">
                          <a:latin typeface="Times New Roman"/>
                          <a:cs typeface="Times New Roman"/>
                        </a:rPr>
                        <a:t> </a:t>
                      </a:r>
                      <a:r>
                        <a:rPr sz="1800" spc="-15" dirty="0">
                          <a:latin typeface="Times New Roman"/>
                          <a:cs typeface="Times New Roman"/>
                        </a:rPr>
                        <a:t>same</a:t>
                      </a:r>
                      <a:endParaRPr sz="1800">
                        <a:latin typeface="Times New Roman"/>
                        <a:cs typeface="Times New Roman"/>
                      </a:endParaRPr>
                    </a:p>
                  </a:txBody>
                  <a:tcPr marL="0" marR="0" marT="3810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2710">
                        <a:lnSpc>
                          <a:spcPct val="100000"/>
                        </a:lnSpc>
                        <a:spcBef>
                          <a:spcPts val="300"/>
                        </a:spcBef>
                      </a:pPr>
                      <a:r>
                        <a:rPr sz="1800" dirty="0">
                          <a:latin typeface="Times New Roman"/>
                          <a:cs typeface="Times New Roman"/>
                        </a:rPr>
                        <a:t>Color </a:t>
                      </a:r>
                      <a:r>
                        <a:rPr sz="1800" spc="-5" dirty="0">
                          <a:latin typeface="Times New Roman"/>
                          <a:cs typeface="Times New Roman"/>
                        </a:rPr>
                        <a:t>is </a:t>
                      </a:r>
                      <a:r>
                        <a:rPr sz="1800" spc="5" dirty="0">
                          <a:latin typeface="Times New Roman"/>
                          <a:cs typeface="Times New Roman"/>
                        </a:rPr>
                        <a:t>not </a:t>
                      </a:r>
                      <a:r>
                        <a:rPr sz="1800" dirty="0">
                          <a:latin typeface="Times New Roman"/>
                          <a:cs typeface="Times New Roman"/>
                        </a:rPr>
                        <a:t>the</a:t>
                      </a:r>
                      <a:r>
                        <a:rPr sz="1800" spc="-95" dirty="0">
                          <a:latin typeface="Times New Roman"/>
                          <a:cs typeface="Times New Roman"/>
                        </a:rPr>
                        <a:t> </a:t>
                      </a:r>
                      <a:r>
                        <a:rPr sz="1800" spc="-15" dirty="0">
                          <a:latin typeface="Times New Roman"/>
                          <a:cs typeface="Times New Roman"/>
                        </a:rPr>
                        <a:t>same</a:t>
                      </a:r>
                      <a:endParaRPr sz="1800">
                        <a:latin typeface="Times New Roman"/>
                        <a:cs typeface="Times New Roman"/>
                      </a:endParaRPr>
                    </a:p>
                  </a:txBody>
                  <a:tcPr marL="0" marR="0" marT="3810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5"/>
                  </a:ext>
                </a:extLst>
              </a:tr>
              <a:tr h="370840">
                <a:tc>
                  <a:txBody>
                    <a:bodyPr/>
                    <a:lstStyle/>
                    <a:p>
                      <a:pPr marL="92075">
                        <a:lnSpc>
                          <a:spcPct val="100000"/>
                        </a:lnSpc>
                        <a:spcBef>
                          <a:spcPts val="305"/>
                        </a:spcBef>
                      </a:pPr>
                      <a:r>
                        <a:rPr sz="1800" spc="-5" dirty="0">
                          <a:latin typeface="Times New Roman"/>
                          <a:cs typeface="Times New Roman"/>
                        </a:rPr>
                        <a:t>No</a:t>
                      </a:r>
                      <a:r>
                        <a:rPr sz="1800" spc="-20" dirty="0">
                          <a:latin typeface="Times New Roman"/>
                          <a:cs typeface="Times New Roman"/>
                        </a:rPr>
                        <a:t> </a:t>
                      </a:r>
                      <a:r>
                        <a:rPr sz="1800" spc="-5" dirty="0">
                          <a:latin typeface="Times New Roman"/>
                          <a:cs typeface="Times New Roman"/>
                        </a:rPr>
                        <a:t>fossils</a:t>
                      </a:r>
                      <a:endParaRPr sz="1800">
                        <a:latin typeface="Times New Roman"/>
                        <a:cs typeface="Times New Roman"/>
                      </a:endParaRPr>
                    </a:p>
                  </a:txBody>
                  <a:tcPr marL="0" marR="0" marT="3873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marL="92710">
                        <a:lnSpc>
                          <a:spcPct val="100000"/>
                        </a:lnSpc>
                        <a:spcBef>
                          <a:spcPts val="305"/>
                        </a:spcBef>
                      </a:pPr>
                      <a:r>
                        <a:rPr sz="1800" spc="-10" dirty="0">
                          <a:latin typeface="Times New Roman"/>
                          <a:cs typeface="Times New Roman"/>
                        </a:rPr>
                        <a:t>Some </a:t>
                      </a:r>
                      <a:r>
                        <a:rPr sz="1800" spc="-5" dirty="0">
                          <a:latin typeface="Times New Roman"/>
                          <a:cs typeface="Times New Roman"/>
                        </a:rPr>
                        <a:t>heavy</a:t>
                      </a:r>
                      <a:r>
                        <a:rPr sz="1800" spc="35" dirty="0">
                          <a:latin typeface="Times New Roman"/>
                          <a:cs typeface="Times New Roman"/>
                        </a:rPr>
                        <a:t> </a:t>
                      </a:r>
                      <a:r>
                        <a:rPr sz="1800" spc="-5" dirty="0">
                          <a:latin typeface="Times New Roman"/>
                          <a:cs typeface="Times New Roman"/>
                        </a:rPr>
                        <a:t>fossils</a:t>
                      </a:r>
                      <a:endParaRPr sz="1800">
                        <a:latin typeface="Times New Roman"/>
                        <a:cs typeface="Times New Roman"/>
                      </a:endParaRPr>
                    </a:p>
                  </a:txBody>
                  <a:tcPr marL="0" marR="0" marT="3873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90826" y="764540"/>
            <a:ext cx="5243830" cy="391160"/>
          </a:xfrm>
          <a:prstGeom prst="rect">
            <a:avLst/>
          </a:prstGeom>
        </p:spPr>
        <p:txBody>
          <a:bodyPr vert="horz" wrap="square" lIns="0" tIns="12700" rIns="0" bIns="0" rtlCol="0">
            <a:spAutoFit/>
          </a:bodyPr>
          <a:lstStyle/>
          <a:p>
            <a:pPr marL="12700">
              <a:lnSpc>
                <a:spcPct val="100000"/>
              </a:lnSpc>
              <a:spcBef>
                <a:spcPts val="100"/>
              </a:spcBef>
            </a:pPr>
            <a:r>
              <a:rPr sz="2400" spc="-5" dirty="0">
                <a:solidFill>
                  <a:srgbClr val="425152"/>
                </a:solidFill>
                <a:latin typeface="Arial Black"/>
                <a:cs typeface="Arial Black"/>
              </a:rPr>
              <a:t>Physical </a:t>
            </a:r>
            <a:r>
              <a:rPr sz="2400" spc="10" dirty="0">
                <a:solidFill>
                  <a:srgbClr val="425152"/>
                </a:solidFill>
                <a:latin typeface="Arial Black"/>
                <a:cs typeface="Arial Black"/>
              </a:rPr>
              <a:t>Properties </a:t>
            </a:r>
            <a:r>
              <a:rPr sz="2400" dirty="0">
                <a:solidFill>
                  <a:srgbClr val="425152"/>
                </a:solidFill>
                <a:latin typeface="Arial Black"/>
                <a:cs typeface="Arial Black"/>
              </a:rPr>
              <a:t>of</a:t>
            </a:r>
            <a:r>
              <a:rPr sz="2400" spc="45" dirty="0">
                <a:solidFill>
                  <a:srgbClr val="425152"/>
                </a:solidFill>
                <a:latin typeface="Arial Black"/>
                <a:cs typeface="Arial Black"/>
              </a:rPr>
              <a:t> </a:t>
            </a:r>
            <a:r>
              <a:rPr sz="2400" dirty="0">
                <a:solidFill>
                  <a:srgbClr val="425152"/>
                </a:solidFill>
                <a:latin typeface="Arial Black"/>
                <a:cs typeface="Arial Black"/>
              </a:rPr>
              <a:t>Minerals</a:t>
            </a:r>
            <a:endParaRPr sz="2400">
              <a:latin typeface="Arial Black"/>
              <a:cs typeface="Arial Black"/>
            </a:endParaRPr>
          </a:p>
        </p:txBody>
      </p:sp>
      <p:sp>
        <p:nvSpPr>
          <p:cNvPr id="3" name="object 3"/>
          <p:cNvSpPr txBox="1"/>
          <p:nvPr/>
        </p:nvSpPr>
        <p:spPr>
          <a:xfrm>
            <a:off x="795934" y="1235151"/>
            <a:ext cx="7583805" cy="5441315"/>
          </a:xfrm>
          <a:prstGeom prst="rect">
            <a:avLst/>
          </a:prstGeom>
        </p:spPr>
        <p:txBody>
          <a:bodyPr vert="horz" wrap="square" lIns="0" tIns="12700" rIns="0" bIns="0" rtlCol="0">
            <a:spAutoFit/>
          </a:bodyPr>
          <a:lstStyle/>
          <a:p>
            <a:pPr marL="12700" marR="5080">
              <a:lnSpc>
                <a:spcPct val="100000"/>
              </a:lnSpc>
              <a:spcBef>
                <a:spcPts val="100"/>
              </a:spcBef>
            </a:pPr>
            <a:r>
              <a:rPr sz="1800" spc="-10" dirty="0">
                <a:solidFill>
                  <a:srgbClr val="111111"/>
                </a:solidFill>
                <a:latin typeface="Times New Roman"/>
                <a:cs typeface="Times New Roman"/>
              </a:rPr>
              <a:t>The </a:t>
            </a:r>
            <a:r>
              <a:rPr sz="1800" spc="-5" dirty="0">
                <a:solidFill>
                  <a:srgbClr val="111111"/>
                </a:solidFill>
                <a:latin typeface="Times New Roman"/>
                <a:cs typeface="Times New Roman"/>
              </a:rPr>
              <a:t>Physical </a:t>
            </a:r>
            <a:r>
              <a:rPr sz="1800" b="1" spc="-15" dirty="0">
                <a:solidFill>
                  <a:srgbClr val="111111"/>
                </a:solidFill>
                <a:latin typeface="Times New Roman"/>
                <a:cs typeface="Times New Roman"/>
              </a:rPr>
              <a:t>properties </a:t>
            </a:r>
            <a:r>
              <a:rPr sz="1800" b="1" spc="-10" dirty="0">
                <a:solidFill>
                  <a:srgbClr val="111111"/>
                </a:solidFill>
                <a:latin typeface="Times New Roman"/>
                <a:cs typeface="Times New Roman"/>
              </a:rPr>
              <a:t>of </a:t>
            </a:r>
            <a:r>
              <a:rPr sz="1800" b="1" spc="-15" dirty="0">
                <a:solidFill>
                  <a:srgbClr val="111111"/>
                </a:solidFill>
                <a:latin typeface="Times New Roman"/>
                <a:cs typeface="Times New Roman"/>
              </a:rPr>
              <a:t>minerals </a:t>
            </a:r>
            <a:r>
              <a:rPr sz="1800" spc="-5" dirty="0">
                <a:solidFill>
                  <a:srgbClr val="111111"/>
                </a:solidFill>
                <a:latin typeface="Times New Roman"/>
                <a:cs typeface="Times New Roman"/>
              </a:rPr>
              <a:t>are </a:t>
            </a:r>
            <a:r>
              <a:rPr sz="1800" dirty="0">
                <a:solidFill>
                  <a:srgbClr val="111111"/>
                </a:solidFill>
                <a:latin typeface="Times New Roman"/>
                <a:cs typeface="Times New Roman"/>
              </a:rPr>
              <a:t>used </a:t>
            </a:r>
            <a:r>
              <a:rPr sz="1800" spc="5" dirty="0">
                <a:solidFill>
                  <a:srgbClr val="111111"/>
                </a:solidFill>
                <a:latin typeface="Times New Roman"/>
                <a:cs typeface="Times New Roman"/>
              </a:rPr>
              <a:t>by </a:t>
            </a:r>
            <a:r>
              <a:rPr sz="1800" dirty="0">
                <a:solidFill>
                  <a:srgbClr val="111111"/>
                </a:solidFill>
                <a:latin typeface="Times New Roman"/>
                <a:cs typeface="Times New Roman"/>
              </a:rPr>
              <a:t>Mineralogists to help </a:t>
            </a:r>
            <a:r>
              <a:rPr sz="1800" spc="-5" dirty="0">
                <a:solidFill>
                  <a:srgbClr val="111111"/>
                </a:solidFill>
                <a:latin typeface="Times New Roman"/>
                <a:cs typeface="Times New Roman"/>
              </a:rPr>
              <a:t>determine  </a:t>
            </a:r>
            <a:r>
              <a:rPr sz="1800" dirty="0">
                <a:solidFill>
                  <a:srgbClr val="111111"/>
                </a:solidFill>
                <a:latin typeface="Times New Roman"/>
                <a:cs typeface="Times New Roman"/>
              </a:rPr>
              <a:t>the identity </a:t>
            </a:r>
            <a:r>
              <a:rPr sz="1800" spc="5" dirty="0">
                <a:solidFill>
                  <a:srgbClr val="111111"/>
                </a:solidFill>
                <a:latin typeface="Times New Roman"/>
                <a:cs typeface="Times New Roman"/>
              </a:rPr>
              <a:t>of </a:t>
            </a:r>
            <a:r>
              <a:rPr sz="1800" dirty="0">
                <a:solidFill>
                  <a:srgbClr val="111111"/>
                </a:solidFill>
                <a:latin typeface="Times New Roman"/>
                <a:cs typeface="Times New Roman"/>
              </a:rPr>
              <a:t>a </a:t>
            </a:r>
            <a:r>
              <a:rPr sz="1800" spc="-5" dirty="0">
                <a:solidFill>
                  <a:srgbClr val="111111"/>
                </a:solidFill>
                <a:latin typeface="Times New Roman"/>
                <a:cs typeface="Times New Roman"/>
              </a:rPr>
              <a:t>specimen. </a:t>
            </a:r>
            <a:r>
              <a:rPr sz="1800" spc="-10" dirty="0">
                <a:solidFill>
                  <a:srgbClr val="111111"/>
                </a:solidFill>
                <a:latin typeface="Times New Roman"/>
                <a:cs typeface="Times New Roman"/>
              </a:rPr>
              <a:t>Some </a:t>
            </a:r>
            <a:r>
              <a:rPr sz="1800" spc="5" dirty="0">
                <a:solidFill>
                  <a:srgbClr val="111111"/>
                </a:solidFill>
                <a:latin typeface="Times New Roman"/>
                <a:cs typeface="Times New Roman"/>
              </a:rPr>
              <a:t>of </a:t>
            </a:r>
            <a:r>
              <a:rPr sz="1800" dirty="0">
                <a:solidFill>
                  <a:srgbClr val="111111"/>
                </a:solidFill>
                <a:latin typeface="Times New Roman"/>
                <a:cs typeface="Times New Roman"/>
              </a:rPr>
              <a:t>the </a:t>
            </a:r>
            <a:r>
              <a:rPr sz="1800" spc="-5" dirty="0">
                <a:solidFill>
                  <a:srgbClr val="111111"/>
                </a:solidFill>
                <a:latin typeface="Times New Roman"/>
                <a:cs typeface="Times New Roman"/>
              </a:rPr>
              <a:t>tests can </a:t>
            </a:r>
            <a:r>
              <a:rPr sz="1800" spc="5" dirty="0">
                <a:solidFill>
                  <a:srgbClr val="111111"/>
                </a:solidFill>
                <a:latin typeface="Times New Roman"/>
                <a:cs typeface="Times New Roman"/>
              </a:rPr>
              <a:t>be </a:t>
            </a:r>
            <a:r>
              <a:rPr sz="1800" spc="-10" dirty="0">
                <a:solidFill>
                  <a:srgbClr val="111111"/>
                </a:solidFill>
                <a:latin typeface="Times New Roman"/>
                <a:cs typeface="Times New Roman"/>
              </a:rPr>
              <a:t>performed </a:t>
            </a:r>
            <a:r>
              <a:rPr sz="1800" spc="-5" dirty="0">
                <a:solidFill>
                  <a:srgbClr val="111111"/>
                </a:solidFill>
                <a:latin typeface="Times New Roman"/>
                <a:cs typeface="Times New Roman"/>
              </a:rPr>
              <a:t>easily </a:t>
            </a:r>
            <a:r>
              <a:rPr sz="1800" dirty="0">
                <a:solidFill>
                  <a:srgbClr val="111111"/>
                </a:solidFill>
                <a:latin typeface="Times New Roman"/>
                <a:cs typeface="Times New Roman"/>
              </a:rPr>
              <a:t>in the </a:t>
            </a:r>
            <a:r>
              <a:rPr sz="1800" spc="-5" dirty="0">
                <a:solidFill>
                  <a:srgbClr val="111111"/>
                </a:solidFill>
                <a:latin typeface="Times New Roman"/>
                <a:cs typeface="Times New Roman"/>
              </a:rPr>
              <a:t>field,  while </a:t>
            </a:r>
            <a:r>
              <a:rPr sz="1800" dirty="0">
                <a:solidFill>
                  <a:srgbClr val="111111"/>
                </a:solidFill>
                <a:latin typeface="Times New Roman"/>
                <a:cs typeface="Times New Roman"/>
              </a:rPr>
              <a:t>others require laboratory </a:t>
            </a:r>
            <a:r>
              <a:rPr sz="1800" spc="-5" dirty="0">
                <a:solidFill>
                  <a:srgbClr val="111111"/>
                </a:solidFill>
                <a:latin typeface="Times New Roman"/>
                <a:cs typeface="Times New Roman"/>
              </a:rPr>
              <a:t>equipment. </a:t>
            </a:r>
            <a:r>
              <a:rPr sz="1800" dirty="0">
                <a:solidFill>
                  <a:srgbClr val="111111"/>
                </a:solidFill>
                <a:latin typeface="Times New Roman"/>
                <a:cs typeface="Times New Roman"/>
              </a:rPr>
              <a:t>For the beginning student </a:t>
            </a:r>
            <a:r>
              <a:rPr sz="1800" spc="5" dirty="0">
                <a:solidFill>
                  <a:srgbClr val="111111"/>
                </a:solidFill>
                <a:latin typeface="Times New Roman"/>
                <a:cs typeface="Times New Roman"/>
              </a:rPr>
              <a:t>of </a:t>
            </a:r>
            <a:r>
              <a:rPr sz="1800" spc="-25" dirty="0">
                <a:solidFill>
                  <a:srgbClr val="111111"/>
                </a:solidFill>
                <a:latin typeface="Times New Roman"/>
                <a:cs typeface="Times New Roman"/>
              </a:rPr>
              <a:t>geology,  </a:t>
            </a:r>
            <a:r>
              <a:rPr sz="1800" dirty="0">
                <a:solidFill>
                  <a:srgbClr val="111111"/>
                </a:solidFill>
                <a:latin typeface="Times New Roman"/>
                <a:cs typeface="Times New Roman"/>
              </a:rPr>
              <a:t>there are a </a:t>
            </a:r>
            <a:r>
              <a:rPr sz="1800" spc="-5" dirty="0">
                <a:solidFill>
                  <a:srgbClr val="111111"/>
                </a:solidFill>
                <a:latin typeface="Times New Roman"/>
                <a:cs typeface="Times New Roman"/>
              </a:rPr>
              <a:t>number </a:t>
            </a:r>
            <a:r>
              <a:rPr sz="1800" spc="5" dirty="0">
                <a:solidFill>
                  <a:srgbClr val="111111"/>
                </a:solidFill>
                <a:latin typeface="Times New Roman"/>
                <a:cs typeface="Times New Roman"/>
              </a:rPr>
              <a:t>of </a:t>
            </a:r>
            <a:r>
              <a:rPr sz="1800" spc="-5" dirty="0">
                <a:solidFill>
                  <a:srgbClr val="111111"/>
                </a:solidFill>
                <a:latin typeface="Times New Roman"/>
                <a:cs typeface="Times New Roman"/>
              </a:rPr>
              <a:t>simple tests that </a:t>
            </a:r>
            <a:r>
              <a:rPr sz="1800" spc="-10" dirty="0">
                <a:solidFill>
                  <a:srgbClr val="111111"/>
                </a:solidFill>
                <a:latin typeface="Times New Roman"/>
                <a:cs typeface="Times New Roman"/>
              </a:rPr>
              <a:t>can </a:t>
            </a:r>
            <a:r>
              <a:rPr sz="1800" dirty="0">
                <a:solidFill>
                  <a:srgbClr val="111111"/>
                </a:solidFill>
                <a:latin typeface="Times New Roman"/>
                <a:cs typeface="Times New Roman"/>
              </a:rPr>
              <a:t>be </a:t>
            </a:r>
            <a:r>
              <a:rPr sz="1800" spc="-5" dirty="0">
                <a:solidFill>
                  <a:srgbClr val="111111"/>
                </a:solidFill>
                <a:latin typeface="Times New Roman"/>
                <a:cs typeface="Times New Roman"/>
              </a:rPr>
              <a:t>used </a:t>
            </a:r>
            <a:r>
              <a:rPr sz="1800" spc="-10" dirty="0">
                <a:solidFill>
                  <a:srgbClr val="111111"/>
                </a:solidFill>
                <a:latin typeface="Times New Roman"/>
                <a:cs typeface="Times New Roman"/>
              </a:rPr>
              <a:t>with </a:t>
            </a:r>
            <a:r>
              <a:rPr sz="1800" dirty="0">
                <a:solidFill>
                  <a:srgbClr val="111111"/>
                </a:solidFill>
                <a:latin typeface="Times New Roman"/>
                <a:cs typeface="Times New Roman"/>
              </a:rPr>
              <a:t>a </a:t>
            </a:r>
            <a:r>
              <a:rPr sz="1800" spc="-5" dirty="0">
                <a:solidFill>
                  <a:srgbClr val="111111"/>
                </a:solidFill>
                <a:latin typeface="Times New Roman"/>
                <a:cs typeface="Times New Roman"/>
              </a:rPr>
              <a:t>good degree </a:t>
            </a:r>
            <a:r>
              <a:rPr sz="1800" dirty="0">
                <a:solidFill>
                  <a:srgbClr val="111111"/>
                </a:solidFill>
                <a:latin typeface="Times New Roman"/>
                <a:cs typeface="Times New Roman"/>
              </a:rPr>
              <a:t>of </a:t>
            </a:r>
            <a:r>
              <a:rPr sz="1800" spc="-25" dirty="0">
                <a:solidFill>
                  <a:srgbClr val="111111"/>
                </a:solidFill>
                <a:latin typeface="Times New Roman"/>
                <a:cs typeface="Times New Roman"/>
              </a:rPr>
              <a:t>accuracy.  </a:t>
            </a:r>
            <a:r>
              <a:rPr sz="1800" spc="-5" dirty="0">
                <a:solidFill>
                  <a:srgbClr val="111111"/>
                </a:solidFill>
                <a:latin typeface="Times New Roman"/>
                <a:cs typeface="Times New Roman"/>
              </a:rPr>
              <a:t>The </a:t>
            </a:r>
            <a:r>
              <a:rPr sz="1800" dirty="0">
                <a:solidFill>
                  <a:srgbClr val="111111"/>
                </a:solidFill>
                <a:latin typeface="Times New Roman"/>
                <a:cs typeface="Times New Roman"/>
              </a:rPr>
              <a:t>list </a:t>
            </a:r>
            <a:r>
              <a:rPr sz="1800" spc="5" dirty="0">
                <a:solidFill>
                  <a:srgbClr val="111111"/>
                </a:solidFill>
                <a:latin typeface="Times New Roman"/>
                <a:cs typeface="Times New Roman"/>
              </a:rPr>
              <a:t>of </a:t>
            </a:r>
            <a:r>
              <a:rPr sz="1800" spc="-5" dirty="0">
                <a:solidFill>
                  <a:srgbClr val="111111"/>
                </a:solidFill>
                <a:latin typeface="Times New Roman"/>
                <a:cs typeface="Times New Roman"/>
              </a:rPr>
              <a:t>tests </a:t>
            </a:r>
            <a:r>
              <a:rPr sz="1800" dirty="0">
                <a:solidFill>
                  <a:srgbClr val="111111"/>
                </a:solidFill>
                <a:latin typeface="Times New Roman"/>
                <a:cs typeface="Times New Roman"/>
              </a:rPr>
              <a:t>is in a </a:t>
            </a:r>
            <a:r>
              <a:rPr sz="1800" spc="-10" dirty="0">
                <a:solidFill>
                  <a:srgbClr val="111111"/>
                </a:solidFill>
                <a:latin typeface="Times New Roman"/>
                <a:cs typeface="Times New Roman"/>
              </a:rPr>
              <a:t>suggested </a:t>
            </a:r>
            <a:r>
              <a:rPr sz="1800" spc="-15" dirty="0">
                <a:solidFill>
                  <a:srgbClr val="111111"/>
                </a:solidFill>
                <a:latin typeface="Times New Roman"/>
                <a:cs typeface="Times New Roman"/>
              </a:rPr>
              <a:t>order, </a:t>
            </a:r>
            <a:r>
              <a:rPr sz="1800" spc="-5" dirty="0">
                <a:solidFill>
                  <a:srgbClr val="111111"/>
                </a:solidFill>
                <a:latin typeface="Times New Roman"/>
                <a:cs typeface="Times New Roman"/>
              </a:rPr>
              <a:t>progressing from simple experimentation  and observation </a:t>
            </a:r>
            <a:r>
              <a:rPr sz="1800" dirty="0">
                <a:solidFill>
                  <a:srgbClr val="111111"/>
                </a:solidFill>
                <a:latin typeface="Times New Roman"/>
                <a:cs typeface="Times New Roman"/>
              </a:rPr>
              <a:t>to </a:t>
            </a:r>
            <a:r>
              <a:rPr sz="1800" spc="-10" dirty="0">
                <a:solidFill>
                  <a:srgbClr val="111111"/>
                </a:solidFill>
                <a:latin typeface="Times New Roman"/>
                <a:cs typeface="Times New Roman"/>
              </a:rPr>
              <a:t>more </a:t>
            </a:r>
            <a:r>
              <a:rPr sz="1800" spc="-5" dirty="0">
                <a:solidFill>
                  <a:srgbClr val="111111"/>
                </a:solidFill>
                <a:latin typeface="Times New Roman"/>
                <a:cs typeface="Times New Roman"/>
              </a:rPr>
              <a:t>complicated </a:t>
            </a:r>
            <a:r>
              <a:rPr sz="1800" dirty="0">
                <a:solidFill>
                  <a:srgbClr val="111111"/>
                </a:solidFill>
                <a:latin typeface="Times New Roman"/>
                <a:cs typeface="Times New Roman"/>
              </a:rPr>
              <a:t>either in procedure or</a:t>
            </a:r>
            <a:r>
              <a:rPr sz="1800" spc="-35" dirty="0">
                <a:solidFill>
                  <a:srgbClr val="111111"/>
                </a:solidFill>
                <a:latin typeface="Times New Roman"/>
                <a:cs typeface="Times New Roman"/>
              </a:rPr>
              <a:t> </a:t>
            </a:r>
            <a:r>
              <a:rPr sz="1800" spc="-5" dirty="0">
                <a:solidFill>
                  <a:srgbClr val="111111"/>
                </a:solidFill>
                <a:latin typeface="Times New Roman"/>
                <a:cs typeface="Times New Roman"/>
              </a:rPr>
              <a:t>concept.</a:t>
            </a:r>
            <a:endParaRPr sz="1800">
              <a:latin typeface="Times New Roman"/>
              <a:cs typeface="Times New Roman"/>
            </a:endParaRPr>
          </a:p>
          <a:p>
            <a:pPr marL="12700">
              <a:lnSpc>
                <a:spcPct val="100000"/>
              </a:lnSpc>
              <a:spcBef>
                <a:spcPts val="870"/>
              </a:spcBef>
            </a:pPr>
            <a:r>
              <a:rPr sz="1600" b="1" dirty="0">
                <a:solidFill>
                  <a:srgbClr val="111111"/>
                </a:solidFill>
                <a:latin typeface="Times New Roman"/>
                <a:cs typeface="Times New Roman"/>
              </a:rPr>
              <a:t>Properties </a:t>
            </a:r>
            <a:r>
              <a:rPr sz="1600" b="1" spc="5" dirty="0">
                <a:solidFill>
                  <a:srgbClr val="111111"/>
                </a:solidFill>
                <a:latin typeface="Times New Roman"/>
                <a:cs typeface="Times New Roman"/>
              </a:rPr>
              <a:t>of</a:t>
            </a:r>
            <a:r>
              <a:rPr sz="1600" b="1" spc="-80" dirty="0">
                <a:solidFill>
                  <a:srgbClr val="111111"/>
                </a:solidFill>
                <a:latin typeface="Times New Roman"/>
                <a:cs typeface="Times New Roman"/>
              </a:rPr>
              <a:t> </a:t>
            </a:r>
            <a:r>
              <a:rPr sz="1600" b="1" dirty="0">
                <a:solidFill>
                  <a:srgbClr val="111111"/>
                </a:solidFill>
                <a:latin typeface="Times New Roman"/>
                <a:cs typeface="Times New Roman"/>
              </a:rPr>
              <a:t>Minerals</a:t>
            </a:r>
            <a:endParaRPr sz="1600">
              <a:latin typeface="Times New Roman"/>
              <a:cs typeface="Times New Roman"/>
            </a:endParaRPr>
          </a:p>
          <a:p>
            <a:pPr marL="12700" marR="2099310">
              <a:lnSpc>
                <a:spcPct val="100000"/>
              </a:lnSpc>
            </a:pPr>
            <a:r>
              <a:rPr sz="1600" spc="-5" dirty="0">
                <a:solidFill>
                  <a:srgbClr val="111111"/>
                </a:solidFill>
                <a:latin typeface="Times New Roman"/>
                <a:cs typeface="Times New Roman"/>
              </a:rPr>
              <a:t>The </a:t>
            </a:r>
            <a:r>
              <a:rPr sz="1600" spc="-10" dirty="0">
                <a:solidFill>
                  <a:srgbClr val="111111"/>
                </a:solidFill>
                <a:latin typeface="Times New Roman"/>
                <a:cs typeface="Times New Roman"/>
              </a:rPr>
              <a:t>following </a:t>
            </a:r>
            <a:r>
              <a:rPr sz="1600" dirty="0">
                <a:solidFill>
                  <a:srgbClr val="111111"/>
                </a:solidFill>
                <a:latin typeface="Times New Roman"/>
                <a:cs typeface="Times New Roman"/>
              </a:rPr>
              <a:t>physical </a:t>
            </a:r>
            <a:r>
              <a:rPr sz="1600" spc="-5" dirty="0">
                <a:solidFill>
                  <a:srgbClr val="111111"/>
                </a:solidFill>
                <a:latin typeface="Times New Roman"/>
                <a:cs typeface="Times New Roman"/>
              </a:rPr>
              <a:t>properties of minerals </a:t>
            </a:r>
            <a:r>
              <a:rPr sz="1600" dirty="0">
                <a:solidFill>
                  <a:srgbClr val="111111"/>
                </a:solidFill>
                <a:latin typeface="Times New Roman"/>
                <a:cs typeface="Times New Roman"/>
              </a:rPr>
              <a:t>can </a:t>
            </a:r>
            <a:r>
              <a:rPr sz="1600" spc="5" dirty="0">
                <a:solidFill>
                  <a:srgbClr val="111111"/>
                </a:solidFill>
                <a:latin typeface="Times New Roman"/>
                <a:cs typeface="Times New Roman"/>
              </a:rPr>
              <a:t>be </a:t>
            </a:r>
            <a:r>
              <a:rPr sz="1600" spc="-5" dirty="0">
                <a:solidFill>
                  <a:srgbClr val="111111"/>
                </a:solidFill>
                <a:latin typeface="Times New Roman"/>
                <a:cs typeface="Times New Roman"/>
              </a:rPr>
              <a:t>easily used </a:t>
            </a:r>
            <a:r>
              <a:rPr sz="1600" spc="5" dirty="0">
                <a:solidFill>
                  <a:srgbClr val="111111"/>
                </a:solidFill>
                <a:latin typeface="Times New Roman"/>
                <a:cs typeface="Times New Roman"/>
              </a:rPr>
              <a:t>to  </a:t>
            </a:r>
            <a:r>
              <a:rPr sz="1600" dirty="0">
                <a:solidFill>
                  <a:srgbClr val="111111"/>
                </a:solidFill>
                <a:latin typeface="Times New Roman"/>
                <a:cs typeface="Times New Roman"/>
              </a:rPr>
              <a:t>identify a</a:t>
            </a:r>
            <a:r>
              <a:rPr sz="1600" spc="-50" dirty="0">
                <a:solidFill>
                  <a:srgbClr val="111111"/>
                </a:solidFill>
                <a:latin typeface="Times New Roman"/>
                <a:cs typeface="Times New Roman"/>
              </a:rPr>
              <a:t> </a:t>
            </a:r>
            <a:r>
              <a:rPr sz="1600" spc="-5" dirty="0">
                <a:solidFill>
                  <a:srgbClr val="111111"/>
                </a:solidFill>
                <a:latin typeface="Times New Roman"/>
                <a:cs typeface="Times New Roman"/>
              </a:rPr>
              <a:t>mineral:</a:t>
            </a:r>
            <a:endParaRPr sz="1600">
              <a:latin typeface="Times New Roman"/>
              <a:cs typeface="Times New Roman"/>
            </a:endParaRPr>
          </a:p>
          <a:p>
            <a:pPr marL="12700" marR="6652259">
              <a:lnSpc>
                <a:spcPct val="100000"/>
              </a:lnSpc>
            </a:pPr>
            <a:r>
              <a:rPr sz="1600" spc="-5" dirty="0">
                <a:solidFill>
                  <a:srgbClr val="111111"/>
                </a:solidFill>
                <a:latin typeface="Times New Roman"/>
                <a:cs typeface="Times New Roman"/>
              </a:rPr>
              <a:t>1.Color  2.Streak  </a:t>
            </a:r>
            <a:r>
              <a:rPr sz="1600" spc="10" dirty="0">
                <a:solidFill>
                  <a:srgbClr val="111111"/>
                </a:solidFill>
                <a:latin typeface="Times New Roman"/>
                <a:cs typeface="Times New Roman"/>
              </a:rPr>
              <a:t>3</a:t>
            </a:r>
            <a:r>
              <a:rPr sz="1600" spc="-20" dirty="0">
                <a:solidFill>
                  <a:srgbClr val="111111"/>
                </a:solidFill>
                <a:latin typeface="Times New Roman"/>
                <a:cs typeface="Times New Roman"/>
              </a:rPr>
              <a:t>.</a:t>
            </a:r>
            <a:r>
              <a:rPr sz="1600" spc="-5" dirty="0">
                <a:solidFill>
                  <a:srgbClr val="111111"/>
                </a:solidFill>
                <a:latin typeface="Times New Roman"/>
                <a:cs typeface="Times New Roman"/>
              </a:rPr>
              <a:t>H</a:t>
            </a:r>
            <a:r>
              <a:rPr sz="1600" dirty="0">
                <a:solidFill>
                  <a:srgbClr val="111111"/>
                </a:solidFill>
                <a:latin typeface="Times New Roman"/>
                <a:cs typeface="Times New Roman"/>
              </a:rPr>
              <a:t>a</a:t>
            </a:r>
            <a:r>
              <a:rPr sz="1600" spc="-10" dirty="0">
                <a:solidFill>
                  <a:srgbClr val="111111"/>
                </a:solidFill>
                <a:latin typeface="Times New Roman"/>
                <a:cs typeface="Times New Roman"/>
              </a:rPr>
              <a:t>r</a:t>
            </a:r>
            <a:r>
              <a:rPr sz="1600" spc="5" dirty="0">
                <a:solidFill>
                  <a:srgbClr val="111111"/>
                </a:solidFill>
                <a:latin typeface="Times New Roman"/>
                <a:cs typeface="Times New Roman"/>
              </a:rPr>
              <a:t>dn</a:t>
            </a:r>
            <a:r>
              <a:rPr sz="1600" spc="-20" dirty="0">
                <a:solidFill>
                  <a:srgbClr val="111111"/>
                </a:solidFill>
                <a:latin typeface="Times New Roman"/>
                <a:cs typeface="Times New Roman"/>
              </a:rPr>
              <a:t>e</a:t>
            </a:r>
            <a:r>
              <a:rPr sz="1600" dirty="0">
                <a:solidFill>
                  <a:srgbClr val="111111"/>
                </a:solidFill>
                <a:latin typeface="Times New Roman"/>
                <a:cs typeface="Times New Roman"/>
              </a:rPr>
              <a:t>ss</a:t>
            </a:r>
            <a:endParaRPr sz="1600">
              <a:latin typeface="Times New Roman"/>
              <a:cs typeface="Times New Roman"/>
            </a:endParaRPr>
          </a:p>
          <a:p>
            <a:pPr marL="167640" indent="-155575">
              <a:lnSpc>
                <a:spcPct val="100000"/>
              </a:lnSpc>
              <a:spcBef>
                <a:spcPts val="5"/>
              </a:spcBef>
              <a:buSzPct val="93750"/>
              <a:buAutoNum type="arabicPeriod" startAt="4"/>
              <a:tabLst>
                <a:tab pos="168275" algn="l"/>
              </a:tabLst>
            </a:pPr>
            <a:r>
              <a:rPr sz="1600" spc="-5" dirty="0">
                <a:solidFill>
                  <a:srgbClr val="111111"/>
                </a:solidFill>
                <a:latin typeface="Times New Roman"/>
                <a:cs typeface="Times New Roman"/>
              </a:rPr>
              <a:t>Cleavage or</a:t>
            </a:r>
            <a:r>
              <a:rPr sz="1600" spc="-25" dirty="0">
                <a:solidFill>
                  <a:srgbClr val="111111"/>
                </a:solidFill>
                <a:latin typeface="Times New Roman"/>
                <a:cs typeface="Times New Roman"/>
              </a:rPr>
              <a:t> </a:t>
            </a:r>
            <a:r>
              <a:rPr sz="1600" spc="-5" dirty="0">
                <a:solidFill>
                  <a:srgbClr val="111111"/>
                </a:solidFill>
                <a:latin typeface="Times New Roman"/>
                <a:cs typeface="Times New Roman"/>
              </a:rPr>
              <a:t>Fracture</a:t>
            </a:r>
            <a:endParaRPr sz="1600">
              <a:latin typeface="Times New Roman"/>
              <a:cs typeface="Times New Roman"/>
            </a:endParaRPr>
          </a:p>
          <a:p>
            <a:pPr marL="167640" indent="-155575">
              <a:lnSpc>
                <a:spcPct val="100000"/>
              </a:lnSpc>
              <a:buSzPct val="93750"/>
              <a:buAutoNum type="arabicPeriod" startAt="4"/>
              <a:tabLst>
                <a:tab pos="168275" algn="l"/>
              </a:tabLst>
            </a:pPr>
            <a:r>
              <a:rPr sz="1600" spc="-5" dirty="0">
                <a:solidFill>
                  <a:srgbClr val="111111"/>
                </a:solidFill>
                <a:latin typeface="Times New Roman"/>
                <a:cs typeface="Times New Roman"/>
              </a:rPr>
              <a:t>Crystalline</a:t>
            </a:r>
            <a:r>
              <a:rPr sz="1600" spc="-45" dirty="0">
                <a:solidFill>
                  <a:srgbClr val="111111"/>
                </a:solidFill>
                <a:latin typeface="Times New Roman"/>
                <a:cs typeface="Times New Roman"/>
              </a:rPr>
              <a:t> </a:t>
            </a:r>
            <a:r>
              <a:rPr sz="1600" dirty="0">
                <a:solidFill>
                  <a:srgbClr val="111111"/>
                </a:solidFill>
                <a:latin typeface="Times New Roman"/>
                <a:cs typeface="Times New Roman"/>
              </a:rPr>
              <a:t>Structure</a:t>
            </a:r>
            <a:endParaRPr sz="1600">
              <a:latin typeface="Times New Roman"/>
              <a:cs typeface="Times New Roman"/>
            </a:endParaRPr>
          </a:p>
          <a:p>
            <a:pPr marL="12700" marR="4117975">
              <a:lnSpc>
                <a:spcPct val="100000"/>
              </a:lnSpc>
              <a:buSzPct val="93750"/>
              <a:buAutoNum type="arabicPeriod" startAt="4"/>
              <a:tabLst>
                <a:tab pos="168275" algn="l"/>
              </a:tabLst>
            </a:pPr>
            <a:r>
              <a:rPr sz="1600" dirty="0">
                <a:solidFill>
                  <a:srgbClr val="111111"/>
                </a:solidFill>
                <a:latin typeface="Times New Roman"/>
                <a:cs typeface="Times New Roman"/>
              </a:rPr>
              <a:t>Diaphaneity </a:t>
            </a:r>
            <a:r>
              <a:rPr sz="1600" spc="-5" dirty="0">
                <a:solidFill>
                  <a:srgbClr val="111111"/>
                </a:solidFill>
                <a:latin typeface="Times New Roman"/>
                <a:cs typeface="Times New Roman"/>
              </a:rPr>
              <a:t>or Amount of</a:t>
            </a:r>
            <a:r>
              <a:rPr sz="1600" spc="-200" dirty="0">
                <a:solidFill>
                  <a:srgbClr val="111111"/>
                </a:solidFill>
                <a:latin typeface="Times New Roman"/>
                <a:cs typeface="Times New Roman"/>
              </a:rPr>
              <a:t> </a:t>
            </a:r>
            <a:r>
              <a:rPr sz="1600" spc="-5" dirty="0">
                <a:solidFill>
                  <a:srgbClr val="111111"/>
                </a:solidFill>
                <a:latin typeface="Times New Roman"/>
                <a:cs typeface="Times New Roman"/>
              </a:rPr>
              <a:t>Transparency  </a:t>
            </a:r>
            <a:r>
              <a:rPr sz="1600" spc="-15" dirty="0">
                <a:solidFill>
                  <a:srgbClr val="111111"/>
                </a:solidFill>
                <a:latin typeface="Times New Roman"/>
                <a:cs typeface="Times New Roman"/>
              </a:rPr>
              <a:t>7.Tenacity</a:t>
            </a:r>
            <a:endParaRPr sz="1600">
              <a:latin typeface="Times New Roman"/>
              <a:cs typeface="Times New Roman"/>
            </a:endParaRPr>
          </a:p>
          <a:p>
            <a:pPr marL="12700" marR="6490335">
              <a:lnSpc>
                <a:spcPct val="100000"/>
              </a:lnSpc>
              <a:spcBef>
                <a:spcPts val="5"/>
              </a:spcBef>
            </a:pPr>
            <a:r>
              <a:rPr sz="1600" spc="10" dirty="0">
                <a:solidFill>
                  <a:srgbClr val="111111"/>
                </a:solidFill>
                <a:latin typeface="Times New Roman"/>
                <a:cs typeface="Times New Roman"/>
              </a:rPr>
              <a:t>8</a:t>
            </a:r>
            <a:r>
              <a:rPr sz="1600" spc="-20" dirty="0">
                <a:solidFill>
                  <a:srgbClr val="111111"/>
                </a:solidFill>
                <a:latin typeface="Times New Roman"/>
                <a:cs typeface="Times New Roman"/>
              </a:rPr>
              <a:t>.</a:t>
            </a:r>
            <a:r>
              <a:rPr sz="1600" spc="10" dirty="0">
                <a:solidFill>
                  <a:srgbClr val="111111"/>
                </a:solidFill>
                <a:latin typeface="Times New Roman"/>
                <a:cs typeface="Times New Roman"/>
              </a:rPr>
              <a:t>M</a:t>
            </a:r>
            <a:r>
              <a:rPr sz="1600" dirty="0">
                <a:solidFill>
                  <a:srgbClr val="111111"/>
                </a:solidFill>
                <a:latin typeface="Times New Roman"/>
                <a:cs typeface="Times New Roman"/>
              </a:rPr>
              <a:t>a</a:t>
            </a:r>
            <a:r>
              <a:rPr sz="1600" spc="-15" dirty="0">
                <a:solidFill>
                  <a:srgbClr val="111111"/>
                </a:solidFill>
                <a:latin typeface="Times New Roman"/>
                <a:cs typeface="Times New Roman"/>
              </a:rPr>
              <a:t>g</a:t>
            </a:r>
            <a:r>
              <a:rPr sz="1600" spc="5" dirty="0">
                <a:solidFill>
                  <a:srgbClr val="111111"/>
                </a:solidFill>
                <a:latin typeface="Times New Roman"/>
                <a:cs typeface="Times New Roman"/>
              </a:rPr>
              <a:t>n</a:t>
            </a:r>
            <a:r>
              <a:rPr sz="1600" spc="-20" dirty="0">
                <a:solidFill>
                  <a:srgbClr val="111111"/>
                </a:solidFill>
                <a:latin typeface="Times New Roman"/>
                <a:cs typeface="Times New Roman"/>
              </a:rPr>
              <a:t>e</a:t>
            </a:r>
            <a:r>
              <a:rPr sz="1600" spc="5" dirty="0">
                <a:solidFill>
                  <a:srgbClr val="111111"/>
                </a:solidFill>
                <a:latin typeface="Times New Roman"/>
                <a:cs typeface="Times New Roman"/>
              </a:rPr>
              <a:t>ti</a:t>
            </a:r>
            <a:r>
              <a:rPr sz="1600" dirty="0">
                <a:solidFill>
                  <a:srgbClr val="111111"/>
                </a:solidFill>
                <a:latin typeface="Times New Roman"/>
                <a:cs typeface="Times New Roman"/>
              </a:rPr>
              <a:t>sm  </a:t>
            </a:r>
            <a:r>
              <a:rPr sz="1600" spc="-10" dirty="0">
                <a:solidFill>
                  <a:srgbClr val="111111"/>
                </a:solidFill>
                <a:latin typeface="Times New Roman"/>
                <a:cs typeface="Times New Roman"/>
              </a:rPr>
              <a:t>9.Luster  </a:t>
            </a:r>
            <a:r>
              <a:rPr sz="1600" spc="-5" dirty="0">
                <a:solidFill>
                  <a:srgbClr val="111111"/>
                </a:solidFill>
                <a:latin typeface="Times New Roman"/>
                <a:cs typeface="Times New Roman"/>
              </a:rPr>
              <a:t>10.Odor  </a:t>
            </a:r>
            <a:r>
              <a:rPr sz="1600" spc="-20" dirty="0">
                <a:solidFill>
                  <a:srgbClr val="111111"/>
                </a:solidFill>
                <a:latin typeface="Times New Roman"/>
                <a:cs typeface="Times New Roman"/>
              </a:rPr>
              <a:t>11.Taste</a:t>
            </a:r>
            <a:endParaRPr sz="1600">
              <a:latin typeface="Times New Roman"/>
              <a:cs typeface="Times New Roman"/>
            </a:endParaRPr>
          </a:p>
          <a:p>
            <a:pPr marL="12700">
              <a:lnSpc>
                <a:spcPct val="100000"/>
              </a:lnSpc>
            </a:pPr>
            <a:r>
              <a:rPr sz="1600" spc="-5" dirty="0">
                <a:solidFill>
                  <a:srgbClr val="111111"/>
                </a:solidFill>
                <a:latin typeface="Times New Roman"/>
                <a:cs typeface="Times New Roman"/>
              </a:rPr>
              <a:t>12.Specific</a:t>
            </a:r>
            <a:r>
              <a:rPr sz="1600" spc="-20" dirty="0">
                <a:solidFill>
                  <a:srgbClr val="111111"/>
                </a:solidFill>
                <a:latin typeface="Times New Roman"/>
                <a:cs typeface="Times New Roman"/>
              </a:rPr>
              <a:t> </a:t>
            </a:r>
            <a:r>
              <a:rPr sz="1600" spc="-5" dirty="0">
                <a:solidFill>
                  <a:srgbClr val="111111"/>
                </a:solidFill>
                <a:latin typeface="Times New Roman"/>
                <a:cs typeface="Times New Roman"/>
              </a:rPr>
              <a:t>Gravity</a:t>
            </a:r>
            <a:endParaRPr sz="1600">
              <a:latin typeface="Times New Roman"/>
              <a:cs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75260" marR="193040">
              <a:lnSpc>
                <a:spcPct val="100000"/>
              </a:lnSpc>
              <a:spcBef>
                <a:spcPts val="100"/>
              </a:spcBef>
            </a:pPr>
            <a:r>
              <a:rPr sz="2400" b="1" spc="-5" dirty="0">
                <a:latin typeface="Times New Roman"/>
                <a:cs typeface="Times New Roman"/>
              </a:rPr>
              <a:t>Color </a:t>
            </a:r>
            <a:r>
              <a:rPr spc="-5" dirty="0"/>
              <a:t>is often useful, </a:t>
            </a:r>
            <a:r>
              <a:rPr spc="5" dirty="0"/>
              <a:t>but </a:t>
            </a:r>
            <a:r>
              <a:rPr dirty="0"/>
              <a:t>should </a:t>
            </a:r>
            <a:r>
              <a:rPr spc="5" dirty="0"/>
              <a:t>not be </a:t>
            </a:r>
            <a:r>
              <a:rPr spc="-5" dirty="0"/>
              <a:t>relied </a:t>
            </a:r>
            <a:r>
              <a:rPr spc="5" dirty="0"/>
              <a:t>upon. </a:t>
            </a:r>
            <a:r>
              <a:rPr spc="-10" dirty="0"/>
              <a:t>Different minerals </a:t>
            </a:r>
            <a:r>
              <a:rPr spc="-15" dirty="0"/>
              <a:t>may </a:t>
            </a:r>
            <a:r>
              <a:rPr spc="5" dirty="0"/>
              <a:t>be</a:t>
            </a:r>
            <a:r>
              <a:rPr spc="-105" dirty="0"/>
              <a:t> </a:t>
            </a:r>
            <a:r>
              <a:rPr dirty="0"/>
              <a:t>the  </a:t>
            </a:r>
            <a:r>
              <a:rPr spc="-15" dirty="0"/>
              <a:t>same color. </a:t>
            </a:r>
            <a:r>
              <a:rPr spc="-5" dirty="0"/>
              <a:t>Real </a:t>
            </a:r>
            <a:r>
              <a:rPr dirty="0"/>
              <a:t>gold, </a:t>
            </a:r>
            <a:r>
              <a:rPr spc="-10" dirty="0"/>
              <a:t>as seen </a:t>
            </a:r>
            <a:r>
              <a:rPr dirty="0"/>
              <a:t>in </a:t>
            </a:r>
            <a:r>
              <a:rPr spc="-5" dirty="0"/>
              <a:t>figure </a:t>
            </a:r>
            <a:r>
              <a:rPr spc="5" dirty="0"/>
              <a:t>2, </a:t>
            </a:r>
            <a:r>
              <a:rPr spc="-5" dirty="0"/>
              <a:t>is very </a:t>
            </a:r>
            <a:r>
              <a:rPr spc="-10" dirty="0"/>
              <a:t>similar </a:t>
            </a:r>
            <a:r>
              <a:rPr dirty="0"/>
              <a:t>in color to the </a:t>
            </a:r>
            <a:r>
              <a:rPr spc="-5" dirty="0"/>
              <a:t>pyrite </a:t>
            </a:r>
            <a:r>
              <a:rPr dirty="0"/>
              <a:t>in  </a:t>
            </a:r>
            <a:r>
              <a:rPr spc="-5" dirty="0"/>
              <a:t>figure</a:t>
            </a:r>
            <a:r>
              <a:rPr spc="15" dirty="0"/>
              <a:t> </a:t>
            </a:r>
            <a:r>
              <a:rPr spc="5" dirty="0"/>
              <a:t>1.</a:t>
            </a:r>
            <a:endParaRPr sz="2400">
              <a:latin typeface="Times New Roman"/>
              <a:cs typeface="Times New Roman"/>
            </a:endParaRPr>
          </a:p>
          <a:p>
            <a:pPr marL="175260" marR="5080">
              <a:lnSpc>
                <a:spcPct val="100000"/>
              </a:lnSpc>
              <a:spcBef>
                <a:spcPts val="5"/>
              </a:spcBef>
            </a:pPr>
            <a:r>
              <a:rPr spc="-15" dirty="0"/>
              <a:t>Additionally, </a:t>
            </a:r>
            <a:r>
              <a:rPr spc="-10" dirty="0"/>
              <a:t>Some </a:t>
            </a:r>
            <a:r>
              <a:rPr spc="-5" dirty="0"/>
              <a:t>minerals </a:t>
            </a:r>
            <a:r>
              <a:rPr spc="-10" dirty="0"/>
              <a:t>come </a:t>
            </a:r>
            <a:r>
              <a:rPr dirty="0"/>
              <a:t>in </a:t>
            </a:r>
            <a:r>
              <a:rPr spc="-10" dirty="0"/>
              <a:t>many different </a:t>
            </a:r>
            <a:r>
              <a:rPr dirty="0"/>
              <a:t>colors. </a:t>
            </a:r>
            <a:r>
              <a:rPr spc="-5" dirty="0"/>
              <a:t>Quartz, </a:t>
            </a:r>
            <a:r>
              <a:rPr spc="-10" dirty="0"/>
              <a:t>for example, </a:t>
            </a:r>
            <a:r>
              <a:rPr spc="-15" dirty="0"/>
              <a:t>may  </a:t>
            </a:r>
            <a:r>
              <a:rPr spc="5" dirty="0"/>
              <a:t>be </a:t>
            </a:r>
            <a:r>
              <a:rPr spc="-20" dirty="0"/>
              <a:t>clear, </a:t>
            </a:r>
            <a:r>
              <a:rPr spc="-5" dirty="0"/>
              <a:t>white, </a:t>
            </a:r>
            <a:r>
              <a:rPr spc="-40" dirty="0"/>
              <a:t>gray, </a:t>
            </a:r>
            <a:r>
              <a:rPr dirty="0"/>
              <a:t>brown, </a:t>
            </a:r>
            <a:r>
              <a:rPr spc="-30" dirty="0"/>
              <a:t>yellow, </a:t>
            </a:r>
            <a:r>
              <a:rPr dirty="0"/>
              <a:t>pink, red, </a:t>
            </a:r>
            <a:r>
              <a:rPr spc="5" dirty="0"/>
              <a:t>or </a:t>
            </a:r>
            <a:r>
              <a:rPr spc="-5" dirty="0"/>
              <a:t>orange. </a:t>
            </a:r>
            <a:r>
              <a:rPr dirty="0"/>
              <a:t>So color </a:t>
            </a:r>
            <a:r>
              <a:rPr spc="-10" dirty="0"/>
              <a:t>can </a:t>
            </a:r>
            <a:r>
              <a:rPr dirty="0"/>
              <a:t>help, </a:t>
            </a:r>
            <a:r>
              <a:rPr spc="5" dirty="0"/>
              <a:t>but do not  </a:t>
            </a:r>
            <a:r>
              <a:rPr spc="-5" dirty="0"/>
              <a:t>rely </a:t>
            </a:r>
            <a:r>
              <a:rPr spc="5" dirty="0"/>
              <a:t>on </a:t>
            </a:r>
            <a:r>
              <a:rPr dirty="0"/>
              <a:t>color </a:t>
            </a:r>
            <a:r>
              <a:rPr spc="-5" dirty="0"/>
              <a:t>as </a:t>
            </a:r>
            <a:r>
              <a:rPr dirty="0"/>
              <a:t>the determining </a:t>
            </a:r>
            <a:r>
              <a:rPr spc="-15" dirty="0"/>
              <a:t>property. </a:t>
            </a:r>
            <a:r>
              <a:rPr dirty="0"/>
              <a:t>Figure 3 </a:t>
            </a:r>
            <a:r>
              <a:rPr spc="-5" dirty="0"/>
              <a:t>shows </a:t>
            </a:r>
            <a:r>
              <a:rPr spc="5" dirty="0"/>
              <a:t>one </a:t>
            </a:r>
            <a:r>
              <a:rPr spc="-10" dirty="0"/>
              <a:t>sample </a:t>
            </a:r>
            <a:r>
              <a:rPr spc="5" dirty="0"/>
              <a:t>of </a:t>
            </a:r>
            <a:r>
              <a:rPr dirty="0"/>
              <a:t>quartz that </a:t>
            </a:r>
            <a:r>
              <a:rPr spc="-5" dirty="0"/>
              <a:t>is  colorless </a:t>
            </a:r>
            <a:r>
              <a:rPr dirty="0"/>
              <a:t>and another quartz that </a:t>
            </a:r>
            <a:r>
              <a:rPr spc="-5" dirty="0"/>
              <a:t>is </a:t>
            </a:r>
            <a:r>
              <a:rPr spc="5" dirty="0"/>
              <a:t>purple. </a:t>
            </a:r>
            <a:r>
              <a:rPr spc="-5" dirty="0"/>
              <a:t>A </a:t>
            </a:r>
            <a:r>
              <a:rPr dirty="0"/>
              <a:t>tiny </a:t>
            </a:r>
            <a:r>
              <a:rPr spc="-5" dirty="0"/>
              <a:t>amount </a:t>
            </a:r>
            <a:r>
              <a:rPr spc="5" dirty="0"/>
              <a:t>of </a:t>
            </a:r>
            <a:r>
              <a:rPr dirty="0"/>
              <a:t>iron </a:t>
            </a:r>
            <a:r>
              <a:rPr spc="-15" dirty="0"/>
              <a:t>makes </a:t>
            </a:r>
            <a:r>
              <a:rPr dirty="0"/>
              <a:t>the quartz  purple. Many </a:t>
            </a:r>
            <a:r>
              <a:rPr spc="-10" dirty="0"/>
              <a:t>minerals </a:t>
            </a:r>
            <a:r>
              <a:rPr spc="-5" dirty="0"/>
              <a:t>are </a:t>
            </a:r>
            <a:r>
              <a:rPr dirty="0"/>
              <a:t>colored </a:t>
            </a:r>
            <a:r>
              <a:rPr spc="5" dirty="0"/>
              <a:t>by </a:t>
            </a:r>
            <a:r>
              <a:rPr spc="-10" dirty="0"/>
              <a:t>chemical</a:t>
            </a:r>
            <a:r>
              <a:rPr spc="50" dirty="0"/>
              <a:t> </a:t>
            </a:r>
            <a:r>
              <a:rPr spc="-5" dirty="0"/>
              <a:t>impurities</a:t>
            </a:r>
          </a:p>
        </p:txBody>
      </p:sp>
      <p:grpSp>
        <p:nvGrpSpPr>
          <p:cNvPr id="3" name="object 3"/>
          <p:cNvGrpSpPr/>
          <p:nvPr/>
        </p:nvGrpSpPr>
        <p:grpSpPr>
          <a:xfrm>
            <a:off x="896111" y="3084576"/>
            <a:ext cx="7988934" cy="2334895"/>
            <a:chOff x="896111" y="3084576"/>
            <a:chExt cx="7988934" cy="2334895"/>
          </a:xfrm>
        </p:grpSpPr>
        <p:sp>
          <p:nvSpPr>
            <p:cNvPr id="4" name="object 4"/>
            <p:cNvSpPr/>
            <p:nvPr/>
          </p:nvSpPr>
          <p:spPr>
            <a:xfrm>
              <a:off x="896111" y="3093720"/>
              <a:ext cx="2859024" cy="2029967"/>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3755135" y="3084576"/>
              <a:ext cx="2855975" cy="2334768"/>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6650735" y="3142488"/>
              <a:ext cx="2234183" cy="2276856"/>
            </a:xfrm>
            <a:prstGeom prst="rect">
              <a:avLst/>
            </a:prstGeom>
            <a:blipFill>
              <a:blip r:embed="rId4" cstate="print"/>
              <a:stretch>
                <a:fillRect/>
              </a:stretch>
            </a:blipFill>
          </p:spPr>
          <p:txBody>
            <a:bodyPr wrap="square" lIns="0" tIns="0" rIns="0" bIns="0" rtlCol="0"/>
            <a:lstStyle/>
            <a:p>
              <a:endParaRPr/>
            </a:p>
          </p:txBody>
        </p:sp>
      </p:grpSp>
      <p:sp>
        <p:nvSpPr>
          <p:cNvPr id="7" name="object 7"/>
          <p:cNvSpPr txBox="1"/>
          <p:nvPr/>
        </p:nvSpPr>
        <p:spPr>
          <a:xfrm>
            <a:off x="810564" y="5447487"/>
            <a:ext cx="2491105" cy="664845"/>
          </a:xfrm>
          <a:prstGeom prst="rect">
            <a:avLst/>
          </a:prstGeom>
        </p:spPr>
        <p:txBody>
          <a:bodyPr vert="horz" wrap="square" lIns="0" tIns="11430" rIns="0" bIns="0" rtlCol="0">
            <a:spAutoFit/>
          </a:bodyPr>
          <a:lstStyle/>
          <a:p>
            <a:pPr marL="12700" marR="5080">
              <a:lnSpc>
                <a:spcPct val="100000"/>
              </a:lnSpc>
              <a:spcBef>
                <a:spcPts val="90"/>
              </a:spcBef>
            </a:pPr>
            <a:r>
              <a:rPr sz="1400" spc="-25" dirty="0">
                <a:latin typeface="Times New Roman"/>
                <a:cs typeface="Times New Roman"/>
              </a:rPr>
              <a:t>Figure </a:t>
            </a:r>
            <a:r>
              <a:rPr sz="1400" spc="-5" dirty="0">
                <a:latin typeface="Times New Roman"/>
                <a:cs typeface="Times New Roman"/>
              </a:rPr>
              <a:t>1. </a:t>
            </a:r>
            <a:r>
              <a:rPr sz="1400" spc="-25" dirty="0">
                <a:latin typeface="Times New Roman"/>
                <a:cs typeface="Times New Roman"/>
              </a:rPr>
              <a:t>This </a:t>
            </a:r>
            <a:r>
              <a:rPr sz="1400" spc="-20" dirty="0">
                <a:latin typeface="Times New Roman"/>
                <a:cs typeface="Times New Roman"/>
              </a:rPr>
              <a:t>mineral </a:t>
            </a:r>
            <a:r>
              <a:rPr sz="1400" spc="-15" dirty="0">
                <a:latin typeface="Times New Roman"/>
                <a:cs typeface="Times New Roman"/>
              </a:rPr>
              <a:t>has </a:t>
            </a:r>
            <a:r>
              <a:rPr sz="1400" spc="-40" dirty="0">
                <a:latin typeface="Times New Roman"/>
                <a:cs typeface="Times New Roman"/>
              </a:rPr>
              <a:t>shiny,  </a:t>
            </a:r>
            <a:r>
              <a:rPr sz="1400" spc="-15" dirty="0">
                <a:latin typeface="Times New Roman"/>
                <a:cs typeface="Times New Roman"/>
              </a:rPr>
              <a:t>gold, cubic </a:t>
            </a:r>
            <a:r>
              <a:rPr sz="1400" spc="-10" dirty="0">
                <a:latin typeface="Times New Roman"/>
                <a:cs typeface="Times New Roman"/>
              </a:rPr>
              <a:t>crystals with </a:t>
            </a:r>
            <a:r>
              <a:rPr sz="1400" spc="-15" dirty="0">
                <a:latin typeface="Times New Roman"/>
                <a:cs typeface="Times New Roman"/>
              </a:rPr>
              <a:t>striations,  </a:t>
            </a:r>
            <a:r>
              <a:rPr sz="1400" spc="-5" dirty="0">
                <a:latin typeface="Times New Roman"/>
                <a:cs typeface="Times New Roman"/>
              </a:rPr>
              <a:t>so </a:t>
            </a:r>
            <a:r>
              <a:rPr sz="1400" spc="-20" dirty="0">
                <a:latin typeface="Times New Roman"/>
                <a:cs typeface="Times New Roman"/>
              </a:rPr>
              <a:t>it is</a:t>
            </a:r>
            <a:r>
              <a:rPr sz="1400" spc="65" dirty="0">
                <a:latin typeface="Times New Roman"/>
                <a:cs typeface="Times New Roman"/>
              </a:rPr>
              <a:t> </a:t>
            </a:r>
            <a:r>
              <a:rPr sz="1400" spc="-15" dirty="0">
                <a:latin typeface="Times New Roman"/>
                <a:cs typeface="Times New Roman"/>
              </a:rPr>
              <a:t>pyrite.</a:t>
            </a:r>
            <a:endParaRPr sz="1400">
              <a:latin typeface="Times New Roman"/>
              <a:cs typeface="Times New Roman"/>
            </a:endParaRPr>
          </a:p>
        </p:txBody>
      </p:sp>
      <p:sp>
        <p:nvSpPr>
          <p:cNvPr id="8" name="object 8"/>
          <p:cNvSpPr txBox="1"/>
          <p:nvPr/>
        </p:nvSpPr>
        <p:spPr>
          <a:xfrm>
            <a:off x="3946652" y="5649874"/>
            <a:ext cx="2590800" cy="665480"/>
          </a:xfrm>
          <a:prstGeom prst="rect">
            <a:avLst/>
          </a:prstGeom>
        </p:spPr>
        <p:txBody>
          <a:bodyPr vert="horz" wrap="square" lIns="0" tIns="12065" rIns="0" bIns="0" rtlCol="0">
            <a:spAutoFit/>
          </a:bodyPr>
          <a:lstStyle/>
          <a:p>
            <a:pPr marL="12700" marR="5080" algn="just">
              <a:lnSpc>
                <a:spcPct val="100000"/>
              </a:lnSpc>
              <a:spcBef>
                <a:spcPts val="95"/>
              </a:spcBef>
            </a:pPr>
            <a:r>
              <a:rPr sz="1400" spc="-25" dirty="0">
                <a:latin typeface="Times New Roman"/>
                <a:cs typeface="Times New Roman"/>
              </a:rPr>
              <a:t>Figure </a:t>
            </a:r>
            <a:r>
              <a:rPr sz="1400" spc="-5" dirty="0">
                <a:latin typeface="Times New Roman"/>
                <a:cs typeface="Times New Roman"/>
              </a:rPr>
              <a:t>2. </a:t>
            </a:r>
            <a:r>
              <a:rPr sz="1400" spc="-25" dirty="0">
                <a:latin typeface="Times New Roman"/>
                <a:cs typeface="Times New Roman"/>
              </a:rPr>
              <a:t>This </a:t>
            </a:r>
            <a:r>
              <a:rPr sz="1400" spc="-20" dirty="0">
                <a:latin typeface="Times New Roman"/>
                <a:cs typeface="Times New Roman"/>
              </a:rPr>
              <a:t>mineral is </a:t>
            </a:r>
            <a:r>
              <a:rPr sz="1400" spc="-40" dirty="0">
                <a:latin typeface="Times New Roman"/>
                <a:cs typeface="Times New Roman"/>
              </a:rPr>
              <a:t>shiny, </a:t>
            </a:r>
            <a:r>
              <a:rPr sz="1400" spc="-15" dirty="0">
                <a:latin typeface="Times New Roman"/>
                <a:cs typeface="Times New Roman"/>
              </a:rPr>
              <a:t>very  </a:t>
            </a:r>
            <a:r>
              <a:rPr sz="1400" spc="-10" dirty="0">
                <a:latin typeface="Times New Roman"/>
                <a:cs typeface="Times New Roman"/>
              </a:rPr>
              <a:t>soft, </a:t>
            </a:r>
            <a:r>
              <a:rPr sz="1400" spc="-35" dirty="0">
                <a:latin typeface="Times New Roman"/>
                <a:cs typeface="Times New Roman"/>
              </a:rPr>
              <a:t>heavy, </a:t>
            </a:r>
            <a:r>
              <a:rPr sz="1400" spc="-15" dirty="0">
                <a:latin typeface="Times New Roman"/>
                <a:cs typeface="Times New Roman"/>
              </a:rPr>
              <a:t>and </a:t>
            </a:r>
            <a:r>
              <a:rPr sz="1400" spc="-20" dirty="0">
                <a:latin typeface="Times New Roman"/>
                <a:cs typeface="Times New Roman"/>
              </a:rPr>
              <a:t>gold in color, </a:t>
            </a:r>
            <a:r>
              <a:rPr sz="1400" spc="-15" dirty="0">
                <a:latin typeface="Times New Roman"/>
                <a:cs typeface="Times New Roman"/>
              </a:rPr>
              <a:t>and </a:t>
            </a:r>
            <a:r>
              <a:rPr sz="1400" spc="-20" dirty="0">
                <a:latin typeface="Times New Roman"/>
                <a:cs typeface="Times New Roman"/>
              </a:rPr>
              <a:t>is  </a:t>
            </a:r>
            <a:r>
              <a:rPr sz="1400" spc="-15" dirty="0">
                <a:latin typeface="Times New Roman"/>
                <a:cs typeface="Times New Roman"/>
              </a:rPr>
              <a:t>actually</a:t>
            </a:r>
            <a:r>
              <a:rPr sz="1400" spc="75" dirty="0">
                <a:latin typeface="Times New Roman"/>
                <a:cs typeface="Times New Roman"/>
              </a:rPr>
              <a:t> </a:t>
            </a:r>
            <a:r>
              <a:rPr sz="1400" spc="-20" dirty="0">
                <a:latin typeface="Times New Roman"/>
                <a:cs typeface="Times New Roman"/>
              </a:rPr>
              <a:t>gold</a:t>
            </a:r>
            <a:endParaRPr sz="1400">
              <a:latin typeface="Times New Roman"/>
              <a:cs typeface="Times New Roman"/>
            </a:endParaRPr>
          </a:p>
        </p:txBody>
      </p:sp>
      <p:sp>
        <p:nvSpPr>
          <p:cNvPr id="9" name="object 9"/>
          <p:cNvSpPr txBox="1"/>
          <p:nvPr/>
        </p:nvSpPr>
        <p:spPr>
          <a:xfrm>
            <a:off x="7245477" y="5667552"/>
            <a:ext cx="1784985" cy="1091565"/>
          </a:xfrm>
          <a:prstGeom prst="rect">
            <a:avLst/>
          </a:prstGeom>
        </p:spPr>
        <p:txBody>
          <a:bodyPr vert="horz" wrap="square" lIns="0" tIns="11430" rIns="0" bIns="0" rtlCol="0">
            <a:spAutoFit/>
          </a:bodyPr>
          <a:lstStyle/>
          <a:p>
            <a:pPr marL="12700" marR="5080">
              <a:lnSpc>
                <a:spcPct val="100000"/>
              </a:lnSpc>
              <a:spcBef>
                <a:spcPts val="90"/>
              </a:spcBef>
            </a:pPr>
            <a:r>
              <a:rPr sz="1400" spc="-25" dirty="0">
                <a:latin typeface="Times New Roman"/>
                <a:cs typeface="Times New Roman"/>
              </a:rPr>
              <a:t>Figure </a:t>
            </a:r>
            <a:r>
              <a:rPr sz="1400" spc="-5" dirty="0">
                <a:latin typeface="Times New Roman"/>
                <a:cs typeface="Times New Roman"/>
              </a:rPr>
              <a:t>3. </a:t>
            </a:r>
            <a:r>
              <a:rPr sz="1400" spc="-20" dirty="0">
                <a:latin typeface="Times New Roman"/>
                <a:cs typeface="Times New Roman"/>
              </a:rPr>
              <a:t>Purple </a:t>
            </a:r>
            <a:r>
              <a:rPr sz="1400" spc="-10" dirty="0">
                <a:latin typeface="Times New Roman"/>
                <a:cs typeface="Times New Roman"/>
              </a:rPr>
              <a:t>quartz,  known </a:t>
            </a:r>
            <a:r>
              <a:rPr sz="1400" spc="-5" dirty="0">
                <a:latin typeface="Times New Roman"/>
                <a:cs typeface="Times New Roman"/>
              </a:rPr>
              <a:t>as </a:t>
            </a:r>
            <a:r>
              <a:rPr sz="1400" spc="-20" dirty="0">
                <a:latin typeface="Times New Roman"/>
                <a:cs typeface="Times New Roman"/>
              </a:rPr>
              <a:t>amethyst, </a:t>
            </a:r>
            <a:r>
              <a:rPr sz="1400" spc="-15" dirty="0">
                <a:latin typeface="Times New Roman"/>
                <a:cs typeface="Times New Roman"/>
              </a:rPr>
              <a:t>and  </a:t>
            </a:r>
            <a:r>
              <a:rPr sz="1400" spc="-10" dirty="0">
                <a:latin typeface="Times New Roman"/>
                <a:cs typeface="Times New Roman"/>
              </a:rPr>
              <a:t>clear quartz are </a:t>
            </a:r>
            <a:r>
              <a:rPr sz="1400" spc="-15" dirty="0">
                <a:latin typeface="Times New Roman"/>
                <a:cs typeface="Times New Roman"/>
              </a:rPr>
              <a:t>the </a:t>
            </a:r>
            <a:r>
              <a:rPr sz="1400" spc="-20" dirty="0">
                <a:latin typeface="Times New Roman"/>
                <a:cs typeface="Times New Roman"/>
              </a:rPr>
              <a:t>same  mineral </a:t>
            </a:r>
            <a:r>
              <a:rPr sz="1400" spc="-10" dirty="0">
                <a:latin typeface="Times New Roman"/>
                <a:cs typeface="Times New Roman"/>
              </a:rPr>
              <a:t>despite </a:t>
            </a:r>
            <a:r>
              <a:rPr sz="1400" spc="-15" dirty="0">
                <a:latin typeface="Times New Roman"/>
                <a:cs typeface="Times New Roman"/>
              </a:rPr>
              <a:t>the  </a:t>
            </a:r>
            <a:r>
              <a:rPr sz="1400" spc="-25" dirty="0">
                <a:latin typeface="Times New Roman"/>
                <a:cs typeface="Times New Roman"/>
              </a:rPr>
              <a:t>different</a:t>
            </a:r>
            <a:r>
              <a:rPr sz="1400" spc="120" dirty="0">
                <a:latin typeface="Times New Roman"/>
                <a:cs typeface="Times New Roman"/>
              </a:rPr>
              <a:t> </a:t>
            </a:r>
            <a:r>
              <a:rPr sz="1400" spc="-10" dirty="0">
                <a:latin typeface="Times New Roman"/>
                <a:cs typeface="Times New Roman"/>
              </a:rPr>
              <a:t>colors</a:t>
            </a:r>
            <a:endParaRPr sz="1400">
              <a:latin typeface="Times New Roman"/>
              <a:cs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41324" y="294589"/>
            <a:ext cx="7475855" cy="1154430"/>
          </a:xfrm>
          <a:prstGeom prst="rect">
            <a:avLst/>
          </a:prstGeom>
        </p:spPr>
        <p:txBody>
          <a:bodyPr vert="horz" wrap="square" lIns="0" tIns="12065" rIns="0" bIns="0" rtlCol="0">
            <a:spAutoFit/>
          </a:bodyPr>
          <a:lstStyle/>
          <a:p>
            <a:pPr marL="12700" marR="5080">
              <a:lnSpc>
                <a:spcPct val="100000"/>
              </a:lnSpc>
              <a:spcBef>
                <a:spcPts val="95"/>
              </a:spcBef>
            </a:pPr>
            <a:r>
              <a:rPr sz="2000" b="1" spc="-10" dirty="0">
                <a:solidFill>
                  <a:srgbClr val="000000"/>
                </a:solidFill>
                <a:latin typeface="Times New Roman"/>
                <a:cs typeface="Times New Roman"/>
              </a:rPr>
              <a:t>Streak </a:t>
            </a:r>
            <a:r>
              <a:rPr dirty="0">
                <a:solidFill>
                  <a:srgbClr val="000000"/>
                </a:solidFill>
              </a:rPr>
              <a:t>is the color of a </a:t>
            </a:r>
            <a:r>
              <a:rPr spc="-15" dirty="0">
                <a:solidFill>
                  <a:srgbClr val="000000"/>
                </a:solidFill>
              </a:rPr>
              <a:t>mineral’s </a:t>
            </a:r>
            <a:r>
              <a:rPr spc="-20" dirty="0">
                <a:solidFill>
                  <a:srgbClr val="000000"/>
                </a:solidFill>
              </a:rPr>
              <a:t>powder. </a:t>
            </a:r>
            <a:r>
              <a:rPr spc="-5" dirty="0">
                <a:solidFill>
                  <a:srgbClr val="000000"/>
                </a:solidFill>
              </a:rPr>
              <a:t>Streak </a:t>
            </a:r>
            <a:r>
              <a:rPr dirty="0">
                <a:solidFill>
                  <a:srgbClr val="000000"/>
                </a:solidFill>
              </a:rPr>
              <a:t>is a </a:t>
            </a:r>
            <a:r>
              <a:rPr spc="-5" dirty="0">
                <a:solidFill>
                  <a:srgbClr val="000000"/>
                </a:solidFill>
              </a:rPr>
              <a:t>more reliable </a:t>
            </a:r>
            <a:r>
              <a:rPr dirty="0">
                <a:solidFill>
                  <a:srgbClr val="000000"/>
                </a:solidFill>
              </a:rPr>
              <a:t>property than  color </a:t>
            </a:r>
            <a:r>
              <a:rPr spc="-5" dirty="0">
                <a:solidFill>
                  <a:srgbClr val="000000"/>
                </a:solidFill>
              </a:rPr>
              <a:t>because streak </a:t>
            </a:r>
            <a:r>
              <a:rPr dirty="0">
                <a:solidFill>
                  <a:srgbClr val="000000"/>
                </a:solidFill>
              </a:rPr>
              <a:t>does </a:t>
            </a:r>
            <a:r>
              <a:rPr spc="5" dirty="0">
                <a:solidFill>
                  <a:srgbClr val="000000"/>
                </a:solidFill>
              </a:rPr>
              <a:t>not </a:t>
            </a:r>
            <a:r>
              <a:rPr spc="-40" dirty="0">
                <a:solidFill>
                  <a:srgbClr val="000000"/>
                </a:solidFill>
              </a:rPr>
              <a:t>vary. </a:t>
            </a:r>
            <a:r>
              <a:rPr spc="-5" dirty="0">
                <a:solidFill>
                  <a:srgbClr val="000000"/>
                </a:solidFill>
              </a:rPr>
              <a:t>Minerals </a:t>
            </a:r>
            <a:r>
              <a:rPr dirty="0">
                <a:solidFill>
                  <a:srgbClr val="000000"/>
                </a:solidFill>
              </a:rPr>
              <a:t>that </a:t>
            </a:r>
            <a:r>
              <a:rPr spc="-5" dirty="0">
                <a:solidFill>
                  <a:srgbClr val="000000"/>
                </a:solidFill>
              </a:rPr>
              <a:t>are </a:t>
            </a:r>
            <a:r>
              <a:rPr dirty="0">
                <a:solidFill>
                  <a:srgbClr val="000000"/>
                </a:solidFill>
              </a:rPr>
              <a:t>the </a:t>
            </a:r>
            <a:r>
              <a:rPr spc="-15" dirty="0">
                <a:solidFill>
                  <a:srgbClr val="000000"/>
                </a:solidFill>
              </a:rPr>
              <a:t>same </a:t>
            </a:r>
            <a:r>
              <a:rPr dirty="0">
                <a:solidFill>
                  <a:srgbClr val="000000"/>
                </a:solidFill>
              </a:rPr>
              <a:t>color </a:t>
            </a:r>
            <a:r>
              <a:rPr spc="-15" dirty="0">
                <a:solidFill>
                  <a:srgbClr val="000000"/>
                </a:solidFill>
              </a:rPr>
              <a:t>may </a:t>
            </a:r>
            <a:r>
              <a:rPr spc="-5" dirty="0">
                <a:solidFill>
                  <a:srgbClr val="000000"/>
                </a:solidFill>
              </a:rPr>
              <a:t>have </a:t>
            </a:r>
            <a:r>
              <a:rPr dirty="0">
                <a:solidFill>
                  <a:srgbClr val="000000"/>
                </a:solidFill>
              </a:rPr>
              <a:t>a  </a:t>
            </a:r>
            <a:r>
              <a:rPr spc="-10" dirty="0">
                <a:solidFill>
                  <a:srgbClr val="000000"/>
                </a:solidFill>
              </a:rPr>
              <a:t>different </a:t>
            </a:r>
            <a:r>
              <a:rPr dirty="0">
                <a:solidFill>
                  <a:srgbClr val="000000"/>
                </a:solidFill>
              </a:rPr>
              <a:t>colored </a:t>
            </a:r>
            <a:r>
              <a:rPr spc="-5" dirty="0">
                <a:solidFill>
                  <a:srgbClr val="000000"/>
                </a:solidFill>
              </a:rPr>
              <a:t>streak. </a:t>
            </a:r>
            <a:r>
              <a:rPr dirty="0">
                <a:solidFill>
                  <a:srgbClr val="000000"/>
                </a:solidFill>
              </a:rPr>
              <a:t>Many </a:t>
            </a:r>
            <a:r>
              <a:rPr spc="-5" dirty="0">
                <a:solidFill>
                  <a:srgbClr val="000000"/>
                </a:solidFill>
              </a:rPr>
              <a:t>minerals, such as </a:t>
            </a:r>
            <a:r>
              <a:rPr dirty="0">
                <a:solidFill>
                  <a:srgbClr val="000000"/>
                </a:solidFill>
              </a:rPr>
              <a:t>the quartz in the </a:t>
            </a:r>
            <a:r>
              <a:rPr spc="-5" dirty="0">
                <a:solidFill>
                  <a:srgbClr val="000000"/>
                </a:solidFill>
              </a:rPr>
              <a:t>figure </a:t>
            </a:r>
            <a:r>
              <a:rPr dirty="0">
                <a:solidFill>
                  <a:srgbClr val="000000"/>
                </a:solidFill>
              </a:rPr>
              <a:t>3, do not  </a:t>
            </a:r>
            <a:r>
              <a:rPr spc="-5" dirty="0">
                <a:solidFill>
                  <a:srgbClr val="000000"/>
                </a:solidFill>
              </a:rPr>
              <a:t>have</a:t>
            </a:r>
            <a:r>
              <a:rPr spc="-10" dirty="0">
                <a:solidFill>
                  <a:srgbClr val="000000"/>
                </a:solidFill>
              </a:rPr>
              <a:t> </a:t>
            </a:r>
            <a:r>
              <a:rPr spc="-5" dirty="0">
                <a:solidFill>
                  <a:srgbClr val="000000"/>
                </a:solidFill>
              </a:rPr>
              <a:t>streak.</a:t>
            </a:r>
            <a:endParaRPr sz="2000">
              <a:latin typeface="Times New Roman"/>
              <a:cs typeface="Times New Roman"/>
            </a:endParaRPr>
          </a:p>
        </p:txBody>
      </p:sp>
      <p:sp>
        <p:nvSpPr>
          <p:cNvPr id="3" name="object 3"/>
          <p:cNvSpPr txBox="1"/>
          <p:nvPr/>
        </p:nvSpPr>
        <p:spPr>
          <a:xfrm>
            <a:off x="941324" y="1697177"/>
            <a:ext cx="7482205" cy="849630"/>
          </a:xfrm>
          <a:prstGeom prst="rect">
            <a:avLst/>
          </a:prstGeom>
        </p:spPr>
        <p:txBody>
          <a:bodyPr vert="horz" wrap="square" lIns="0" tIns="12700" rIns="0" bIns="0" rtlCol="0">
            <a:spAutoFit/>
          </a:bodyPr>
          <a:lstStyle/>
          <a:p>
            <a:pPr marL="12700" marR="5080" algn="just">
              <a:lnSpc>
                <a:spcPct val="100000"/>
              </a:lnSpc>
              <a:spcBef>
                <a:spcPts val="100"/>
              </a:spcBef>
            </a:pPr>
            <a:r>
              <a:rPr sz="1800" spc="-75" dirty="0">
                <a:latin typeface="Times New Roman"/>
                <a:cs typeface="Times New Roman"/>
              </a:rPr>
              <a:t>To </a:t>
            </a:r>
            <a:r>
              <a:rPr sz="1800" spc="-5" dirty="0">
                <a:latin typeface="Times New Roman"/>
                <a:cs typeface="Times New Roman"/>
              </a:rPr>
              <a:t>check streak, scrape </a:t>
            </a:r>
            <a:r>
              <a:rPr sz="1800" dirty="0">
                <a:latin typeface="Times New Roman"/>
                <a:cs typeface="Times New Roman"/>
              </a:rPr>
              <a:t>the </a:t>
            </a:r>
            <a:r>
              <a:rPr sz="1800" spc="-10" dirty="0">
                <a:latin typeface="Times New Roman"/>
                <a:cs typeface="Times New Roman"/>
              </a:rPr>
              <a:t>mineral </a:t>
            </a:r>
            <a:r>
              <a:rPr sz="1800" spc="-5" dirty="0">
                <a:latin typeface="Times New Roman"/>
                <a:cs typeface="Times New Roman"/>
              </a:rPr>
              <a:t>across </a:t>
            </a:r>
            <a:r>
              <a:rPr sz="1800" dirty="0">
                <a:latin typeface="Times New Roman"/>
                <a:cs typeface="Times New Roman"/>
              </a:rPr>
              <a:t>an </a:t>
            </a:r>
            <a:r>
              <a:rPr sz="1800" spc="-5" dirty="0">
                <a:latin typeface="Times New Roman"/>
                <a:cs typeface="Times New Roman"/>
              </a:rPr>
              <a:t>unglazed porcelain </a:t>
            </a:r>
            <a:r>
              <a:rPr sz="1800" dirty="0">
                <a:latin typeface="Times New Roman"/>
                <a:cs typeface="Times New Roman"/>
              </a:rPr>
              <a:t>plate (Figure 4).  </a:t>
            </a:r>
            <a:r>
              <a:rPr sz="1800" spc="-25" dirty="0">
                <a:latin typeface="Times New Roman"/>
                <a:cs typeface="Times New Roman"/>
              </a:rPr>
              <a:t>Yellow-gold </a:t>
            </a:r>
            <a:r>
              <a:rPr sz="1800" spc="-5" dirty="0">
                <a:latin typeface="Times New Roman"/>
                <a:cs typeface="Times New Roman"/>
              </a:rPr>
              <a:t>pyrite </a:t>
            </a:r>
            <a:r>
              <a:rPr sz="1800" dirty="0">
                <a:latin typeface="Times New Roman"/>
                <a:cs typeface="Times New Roman"/>
              </a:rPr>
              <a:t>has a </a:t>
            </a:r>
            <a:r>
              <a:rPr sz="1800" spc="-5" dirty="0">
                <a:latin typeface="Times New Roman"/>
                <a:cs typeface="Times New Roman"/>
              </a:rPr>
              <a:t>blackish streak, </a:t>
            </a:r>
            <a:r>
              <a:rPr sz="1800" dirty="0">
                <a:latin typeface="Times New Roman"/>
                <a:cs typeface="Times New Roman"/>
              </a:rPr>
              <a:t>another indicator that </a:t>
            </a:r>
            <a:r>
              <a:rPr sz="1800" spc="-5" dirty="0">
                <a:latin typeface="Times New Roman"/>
                <a:cs typeface="Times New Roman"/>
              </a:rPr>
              <a:t>pyrite is </a:t>
            </a:r>
            <a:r>
              <a:rPr sz="1800" spc="5" dirty="0">
                <a:latin typeface="Times New Roman"/>
                <a:cs typeface="Times New Roman"/>
              </a:rPr>
              <a:t>not </a:t>
            </a:r>
            <a:r>
              <a:rPr sz="1800" dirty="0">
                <a:latin typeface="Times New Roman"/>
                <a:cs typeface="Times New Roman"/>
              </a:rPr>
              <a:t>gold,  </a:t>
            </a:r>
            <a:r>
              <a:rPr sz="1800" spc="-5" dirty="0">
                <a:latin typeface="Times New Roman"/>
                <a:cs typeface="Times New Roman"/>
              </a:rPr>
              <a:t>which </a:t>
            </a:r>
            <a:r>
              <a:rPr sz="1800" dirty="0">
                <a:latin typeface="Times New Roman"/>
                <a:cs typeface="Times New Roman"/>
              </a:rPr>
              <a:t>has a golden </a:t>
            </a:r>
            <a:r>
              <a:rPr sz="1800" spc="-10" dirty="0">
                <a:latin typeface="Times New Roman"/>
                <a:cs typeface="Times New Roman"/>
              </a:rPr>
              <a:t>yellow</a:t>
            </a:r>
            <a:r>
              <a:rPr sz="1800" dirty="0">
                <a:latin typeface="Times New Roman"/>
                <a:cs typeface="Times New Roman"/>
              </a:rPr>
              <a:t> </a:t>
            </a:r>
            <a:r>
              <a:rPr sz="1800" spc="-5" dirty="0">
                <a:latin typeface="Times New Roman"/>
                <a:cs typeface="Times New Roman"/>
              </a:rPr>
              <a:t>streak.</a:t>
            </a:r>
            <a:endParaRPr sz="1800">
              <a:latin typeface="Times New Roman"/>
              <a:cs typeface="Times New Roman"/>
            </a:endParaRPr>
          </a:p>
        </p:txBody>
      </p:sp>
      <p:sp>
        <p:nvSpPr>
          <p:cNvPr id="4" name="object 4"/>
          <p:cNvSpPr/>
          <p:nvPr/>
        </p:nvSpPr>
        <p:spPr>
          <a:xfrm>
            <a:off x="2371344" y="2456687"/>
            <a:ext cx="4069079" cy="3511296"/>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2568067" y="6123838"/>
            <a:ext cx="3851910" cy="574675"/>
          </a:xfrm>
          <a:prstGeom prst="rect">
            <a:avLst/>
          </a:prstGeom>
        </p:spPr>
        <p:txBody>
          <a:bodyPr vert="horz" wrap="square" lIns="0" tIns="12700" rIns="0" bIns="0" rtlCol="0">
            <a:spAutoFit/>
          </a:bodyPr>
          <a:lstStyle/>
          <a:p>
            <a:pPr marL="12700" marR="5080">
              <a:lnSpc>
                <a:spcPct val="100000"/>
              </a:lnSpc>
              <a:spcBef>
                <a:spcPts val="100"/>
              </a:spcBef>
            </a:pPr>
            <a:r>
              <a:rPr sz="1800" dirty="0">
                <a:latin typeface="Times New Roman"/>
                <a:cs typeface="Times New Roman"/>
              </a:rPr>
              <a:t>Figure </a:t>
            </a:r>
            <a:r>
              <a:rPr sz="1800" spc="5" dirty="0">
                <a:latin typeface="Times New Roman"/>
                <a:cs typeface="Times New Roman"/>
              </a:rPr>
              <a:t>5. </a:t>
            </a:r>
            <a:r>
              <a:rPr sz="1800" spc="-5" dirty="0">
                <a:latin typeface="Times New Roman"/>
                <a:cs typeface="Times New Roman"/>
              </a:rPr>
              <a:t>The streak </a:t>
            </a:r>
            <a:r>
              <a:rPr sz="1800" spc="5" dirty="0">
                <a:latin typeface="Times New Roman"/>
                <a:cs typeface="Times New Roman"/>
              </a:rPr>
              <a:t>of </a:t>
            </a:r>
            <a:r>
              <a:rPr sz="1800" spc="-5" dirty="0">
                <a:latin typeface="Times New Roman"/>
                <a:cs typeface="Times New Roman"/>
              </a:rPr>
              <a:t>hematite across</a:t>
            </a:r>
            <a:r>
              <a:rPr sz="1800" spc="-100" dirty="0">
                <a:latin typeface="Times New Roman"/>
                <a:cs typeface="Times New Roman"/>
              </a:rPr>
              <a:t> </a:t>
            </a:r>
            <a:r>
              <a:rPr sz="1800" spc="-5" dirty="0">
                <a:latin typeface="Times New Roman"/>
                <a:cs typeface="Times New Roman"/>
              </a:rPr>
              <a:t>an  unglazed </a:t>
            </a:r>
            <a:r>
              <a:rPr sz="1800" dirty="0">
                <a:latin typeface="Times New Roman"/>
                <a:cs typeface="Times New Roman"/>
              </a:rPr>
              <a:t>porcelain plate </a:t>
            </a:r>
            <a:r>
              <a:rPr sz="1800" spc="-5" dirty="0">
                <a:latin typeface="Times New Roman"/>
                <a:cs typeface="Times New Roman"/>
              </a:rPr>
              <a:t>is</a:t>
            </a:r>
            <a:r>
              <a:rPr sz="1800" spc="-40" dirty="0">
                <a:latin typeface="Times New Roman"/>
                <a:cs typeface="Times New Roman"/>
              </a:rPr>
              <a:t> </a:t>
            </a:r>
            <a:r>
              <a:rPr sz="1800" dirty="0">
                <a:latin typeface="Times New Roman"/>
                <a:cs typeface="Times New Roman"/>
              </a:rPr>
              <a:t>red-brown</a:t>
            </a:r>
            <a:endParaRPr sz="1800">
              <a:latin typeface="Times New Roman"/>
              <a:cs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19124" y="344551"/>
            <a:ext cx="8077834" cy="2221230"/>
          </a:xfrm>
          <a:prstGeom prst="rect">
            <a:avLst/>
          </a:prstGeom>
        </p:spPr>
        <p:txBody>
          <a:bodyPr vert="horz" wrap="square" lIns="0" tIns="12700" rIns="0" bIns="0" rtlCol="0">
            <a:spAutoFit/>
          </a:bodyPr>
          <a:lstStyle/>
          <a:p>
            <a:pPr marL="12700" marR="5080" algn="just">
              <a:lnSpc>
                <a:spcPct val="100000"/>
              </a:lnSpc>
              <a:spcBef>
                <a:spcPts val="100"/>
              </a:spcBef>
            </a:pPr>
            <a:r>
              <a:rPr sz="1800" spc="-5" dirty="0">
                <a:latin typeface="Times New Roman"/>
                <a:cs typeface="Times New Roman"/>
              </a:rPr>
              <a:t>Hardness is </a:t>
            </a:r>
            <a:r>
              <a:rPr sz="1800" dirty="0">
                <a:latin typeface="Times New Roman"/>
                <a:cs typeface="Times New Roman"/>
              </a:rPr>
              <a:t>the </a:t>
            </a:r>
            <a:r>
              <a:rPr sz="1800" spc="-5" dirty="0">
                <a:latin typeface="Times New Roman"/>
                <a:cs typeface="Times New Roman"/>
              </a:rPr>
              <a:t>strength </a:t>
            </a:r>
            <a:r>
              <a:rPr sz="1800" spc="-10" dirty="0">
                <a:latin typeface="Times New Roman"/>
                <a:cs typeface="Times New Roman"/>
              </a:rPr>
              <a:t>with </a:t>
            </a:r>
            <a:r>
              <a:rPr sz="1800" spc="-5" dirty="0">
                <a:latin typeface="Times New Roman"/>
                <a:cs typeface="Times New Roman"/>
              </a:rPr>
              <a:t>which </a:t>
            </a:r>
            <a:r>
              <a:rPr sz="1800" dirty="0">
                <a:latin typeface="Times New Roman"/>
                <a:cs typeface="Times New Roman"/>
              </a:rPr>
              <a:t>a </a:t>
            </a:r>
            <a:r>
              <a:rPr sz="1800" spc="-10" dirty="0">
                <a:latin typeface="Times New Roman"/>
                <a:cs typeface="Times New Roman"/>
              </a:rPr>
              <a:t>mineral </a:t>
            </a:r>
            <a:r>
              <a:rPr sz="1800" dirty="0">
                <a:latin typeface="Times New Roman"/>
                <a:cs typeface="Times New Roman"/>
              </a:rPr>
              <a:t>resists its </a:t>
            </a:r>
            <a:r>
              <a:rPr sz="1800" spc="-5" dirty="0">
                <a:latin typeface="Times New Roman"/>
                <a:cs typeface="Times New Roman"/>
              </a:rPr>
              <a:t>surface </a:t>
            </a:r>
            <a:r>
              <a:rPr sz="1800" dirty="0">
                <a:latin typeface="Times New Roman"/>
                <a:cs typeface="Times New Roman"/>
              </a:rPr>
              <a:t>being </a:t>
            </a:r>
            <a:r>
              <a:rPr sz="1800" spc="-5" dirty="0">
                <a:latin typeface="Times New Roman"/>
                <a:cs typeface="Times New Roman"/>
              </a:rPr>
              <a:t>scraped </a:t>
            </a:r>
            <a:r>
              <a:rPr sz="1800" spc="10" dirty="0">
                <a:latin typeface="Times New Roman"/>
                <a:cs typeface="Times New Roman"/>
              </a:rPr>
              <a:t>or  </a:t>
            </a:r>
            <a:r>
              <a:rPr sz="1800" dirty="0">
                <a:latin typeface="Times New Roman"/>
                <a:cs typeface="Times New Roman"/>
              </a:rPr>
              <a:t>punctured. </a:t>
            </a:r>
            <a:r>
              <a:rPr sz="1800" spc="-15" dirty="0">
                <a:latin typeface="Times New Roman"/>
                <a:cs typeface="Times New Roman"/>
              </a:rPr>
              <a:t>In </a:t>
            </a:r>
            <a:r>
              <a:rPr sz="1800" spc="-5" dirty="0">
                <a:latin typeface="Times New Roman"/>
                <a:cs typeface="Times New Roman"/>
              </a:rPr>
              <a:t>working </a:t>
            </a:r>
            <a:r>
              <a:rPr sz="1800" spc="-10" dirty="0">
                <a:latin typeface="Times New Roman"/>
                <a:cs typeface="Times New Roman"/>
              </a:rPr>
              <a:t>with </a:t>
            </a:r>
            <a:r>
              <a:rPr sz="1800" dirty="0">
                <a:latin typeface="Times New Roman"/>
                <a:cs typeface="Times New Roman"/>
              </a:rPr>
              <a:t>hand </a:t>
            </a:r>
            <a:r>
              <a:rPr sz="1800" spc="-5" dirty="0">
                <a:latin typeface="Times New Roman"/>
                <a:cs typeface="Times New Roman"/>
              </a:rPr>
              <a:t>samples </a:t>
            </a:r>
            <a:r>
              <a:rPr sz="1800" dirty="0">
                <a:latin typeface="Times New Roman"/>
                <a:cs typeface="Times New Roman"/>
              </a:rPr>
              <a:t>without </a:t>
            </a:r>
            <a:r>
              <a:rPr sz="1800" spc="-5" dirty="0">
                <a:latin typeface="Times New Roman"/>
                <a:cs typeface="Times New Roman"/>
              </a:rPr>
              <a:t>specialized tools, mineral </a:t>
            </a:r>
            <a:r>
              <a:rPr sz="1800" dirty="0">
                <a:latin typeface="Times New Roman"/>
                <a:cs typeface="Times New Roman"/>
              </a:rPr>
              <a:t>hardness </a:t>
            </a:r>
            <a:r>
              <a:rPr sz="1800" spc="-5" dirty="0">
                <a:latin typeface="Times New Roman"/>
                <a:cs typeface="Times New Roman"/>
              </a:rPr>
              <a:t>is  specified </a:t>
            </a:r>
            <a:r>
              <a:rPr sz="1800" spc="15" dirty="0">
                <a:latin typeface="Times New Roman"/>
                <a:cs typeface="Times New Roman"/>
              </a:rPr>
              <a:t>by </a:t>
            </a:r>
            <a:r>
              <a:rPr sz="1800" dirty="0">
                <a:latin typeface="Times New Roman"/>
                <a:cs typeface="Times New Roman"/>
              </a:rPr>
              <a:t>the </a:t>
            </a:r>
            <a:r>
              <a:rPr sz="1800" spc="5" dirty="0">
                <a:latin typeface="Times New Roman"/>
                <a:cs typeface="Times New Roman"/>
              </a:rPr>
              <a:t>Mohs </a:t>
            </a:r>
            <a:r>
              <a:rPr sz="1800" spc="-5" dirty="0">
                <a:latin typeface="Times New Roman"/>
                <a:cs typeface="Times New Roman"/>
              </a:rPr>
              <a:t>hardness scale. The </a:t>
            </a:r>
            <a:r>
              <a:rPr sz="1800" spc="5" dirty="0">
                <a:latin typeface="Times New Roman"/>
                <a:cs typeface="Times New Roman"/>
              </a:rPr>
              <a:t>Mohs </a:t>
            </a:r>
            <a:r>
              <a:rPr sz="1800" spc="-5" dirty="0">
                <a:latin typeface="Times New Roman"/>
                <a:cs typeface="Times New Roman"/>
              </a:rPr>
              <a:t>hardness </a:t>
            </a:r>
            <a:r>
              <a:rPr sz="1800" spc="-10" dirty="0">
                <a:latin typeface="Times New Roman"/>
                <a:cs typeface="Times New Roman"/>
              </a:rPr>
              <a:t>scale </a:t>
            </a:r>
            <a:r>
              <a:rPr sz="1800" spc="10" dirty="0">
                <a:latin typeface="Times New Roman"/>
                <a:cs typeface="Times New Roman"/>
              </a:rPr>
              <a:t>is </a:t>
            </a:r>
            <a:r>
              <a:rPr sz="1800" spc="-5" dirty="0">
                <a:latin typeface="Times New Roman"/>
                <a:cs typeface="Times New Roman"/>
              </a:rPr>
              <a:t>based </a:t>
            </a:r>
            <a:r>
              <a:rPr sz="1800" spc="5" dirty="0">
                <a:latin typeface="Times New Roman"/>
                <a:cs typeface="Times New Roman"/>
              </a:rPr>
              <a:t>10 </a:t>
            </a:r>
            <a:r>
              <a:rPr sz="1800" spc="-5" dirty="0">
                <a:latin typeface="Times New Roman"/>
                <a:cs typeface="Times New Roman"/>
              </a:rPr>
              <a:t>reference  minerals, </a:t>
            </a:r>
            <a:r>
              <a:rPr sz="1800" dirty="0">
                <a:latin typeface="Times New Roman"/>
                <a:cs typeface="Times New Roman"/>
              </a:rPr>
              <a:t>from talc the </a:t>
            </a:r>
            <a:r>
              <a:rPr sz="1800" spc="-5" dirty="0">
                <a:latin typeface="Times New Roman"/>
                <a:cs typeface="Times New Roman"/>
              </a:rPr>
              <a:t>softest (Mohs hardness </a:t>
            </a:r>
            <a:r>
              <a:rPr sz="1800" spc="5" dirty="0">
                <a:latin typeface="Times New Roman"/>
                <a:cs typeface="Times New Roman"/>
              </a:rPr>
              <a:t>of </a:t>
            </a:r>
            <a:r>
              <a:rPr sz="1800" dirty="0">
                <a:latin typeface="Times New Roman"/>
                <a:cs typeface="Times New Roman"/>
              </a:rPr>
              <a:t>1), to </a:t>
            </a:r>
            <a:r>
              <a:rPr sz="1800" spc="-5" dirty="0">
                <a:latin typeface="Times New Roman"/>
                <a:cs typeface="Times New Roman"/>
              </a:rPr>
              <a:t>diamond </a:t>
            </a:r>
            <a:r>
              <a:rPr sz="1800" spc="-10" dirty="0">
                <a:latin typeface="Times New Roman"/>
                <a:cs typeface="Times New Roman"/>
              </a:rPr>
              <a:t>the </a:t>
            </a:r>
            <a:r>
              <a:rPr sz="1800" spc="-5" dirty="0">
                <a:latin typeface="Times New Roman"/>
                <a:cs typeface="Times New Roman"/>
              </a:rPr>
              <a:t>hardest </a:t>
            </a:r>
            <a:r>
              <a:rPr sz="1800" spc="-10" dirty="0">
                <a:latin typeface="Times New Roman"/>
                <a:cs typeface="Times New Roman"/>
              </a:rPr>
              <a:t>(Mohs  </a:t>
            </a:r>
            <a:r>
              <a:rPr sz="1800" dirty="0">
                <a:latin typeface="Times New Roman"/>
                <a:cs typeface="Times New Roman"/>
              </a:rPr>
              <a:t>hardness </a:t>
            </a:r>
            <a:r>
              <a:rPr sz="1800" spc="5" dirty="0">
                <a:latin typeface="Times New Roman"/>
                <a:cs typeface="Times New Roman"/>
              </a:rPr>
              <a:t>of </a:t>
            </a:r>
            <a:r>
              <a:rPr sz="1800" spc="-5" dirty="0">
                <a:latin typeface="Times New Roman"/>
                <a:cs typeface="Times New Roman"/>
              </a:rPr>
              <a:t>10). </a:t>
            </a:r>
            <a:r>
              <a:rPr sz="1800" dirty="0">
                <a:latin typeface="Times New Roman"/>
                <a:cs typeface="Times New Roman"/>
              </a:rPr>
              <a:t>It </a:t>
            </a:r>
            <a:r>
              <a:rPr sz="1800" spc="-5" dirty="0">
                <a:latin typeface="Times New Roman"/>
                <a:cs typeface="Times New Roman"/>
              </a:rPr>
              <a:t>is </a:t>
            </a:r>
            <a:r>
              <a:rPr sz="1800" dirty="0">
                <a:latin typeface="Times New Roman"/>
                <a:cs typeface="Times New Roman"/>
              </a:rPr>
              <a:t>a </a:t>
            </a:r>
            <a:r>
              <a:rPr sz="1800" spc="-5" dirty="0">
                <a:latin typeface="Times New Roman"/>
                <a:cs typeface="Times New Roman"/>
              </a:rPr>
              <a:t>relative, </a:t>
            </a:r>
            <a:r>
              <a:rPr sz="1800" spc="5" dirty="0">
                <a:latin typeface="Times New Roman"/>
                <a:cs typeface="Times New Roman"/>
              </a:rPr>
              <a:t>or </a:t>
            </a:r>
            <a:r>
              <a:rPr sz="1800" spc="-10" dirty="0">
                <a:latin typeface="Times New Roman"/>
                <a:cs typeface="Times New Roman"/>
              </a:rPr>
              <a:t>nonlinear, </a:t>
            </a:r>
            <a:r>
              <a:rPr sz="1800" spc="-5" dirty="0">
                <a:latin typeface="Times New Roman"/>
                <a:cs typeface="Times New Roman"/>
              </a:rPr>
              <a:t>scale. A </a:t>
            </a:r>
            <a:r>
              <a:rPr sz="1800" dirty="0">
                <a:latin typeface="Times New Roman"/>
                <a:cs typeface="Times New Roman"/>
              </a:rPr>
              <a:t>hardness </a:t>
            </a:r>
            <a:r>
              <a:rPr sz="1800" spc="5" dirty="0">
                <a:latin typeface="Times New Roman"/>
                <a:cs typeface="Times New Roman"/>
              </a:rPr>
              <a:t>of </a:t>
            </a:r>
            <a:r>
              <a:rPr sz="1800" spc="-5" dirty="0">
                <a:latin typeface="Times New Roman"/>
                <a:cs typeface="Times New Roman"/>
              </a:rPr>
              <a:t>2.5 simply means </a:t>
            </a:r>
            <a:r>
              <a:rPr sz="1800" dirty="0">
                <a:latin typeface="Times New Roman"/>
                <a:cs typeface="Times New Roman"/>
              </a:rPr>
              <a:t>that  the </a:t>
            </a:r>
            <a:r>
              <a:rPr sz="1800" spc="-10" dirty="0">
                <a:latin typeface="Times New Roman"/>
                <a:cs typeface="Times New Roman"/>
              </a:rPr>
              <a:t>mineral </a:t>
            </a:r>
            <a:r>
              <a:rPr sz="1800" spc="-5" dirty="0">
                <a:latin typeface="Times New Roman"/>
                <a:cs typeface="Times New Roman"/>
              </a:rPr>
              <a:t>is </a:t>
            </a:r>
            <a:r>
              <a:rPr sz="1800" dirty="0">
                <a:latin typeface="Times New Roman"/>
                <a:cs typeface="Times New Roman"/>
              </a:rPr>
              <a:t>harder </a:t>
            </a:r>
            <a:r>
              <a:rPr sz="1800" spc="-5" dirty="0">
                <a:latin typeface="Times New Roman"/>
                <a:cs typeface="Times New Roman"/>
              </a:rPr>
              <a:t>than gypsum </a:t>
            </a:r>
            <a:r>
              <a:rPr sz="1800" dirty="0">
                <a:latin typeface="Times New Roman"/>
                <a:cs typeface="Times New Roman"/>
              </a:rPr>
              <a:t>(Mohs hardness </a:t>
            </a:r>
            <a:r>
              <a:rPr sz="1800" spc="5" dirty="0">
                <a:latin typeface="Times New Roman"/>
                <a:cs typeface="Times New Roman"/>
              </a:rPr>
              <a:t>of 2) </a:t>
            </a:r>
            <a:r>
              <a:rPr sz="1800" dirty="0">
                <a:latin typeface="Times New Roman"/>
                <a:cs typeface="Times New Roman"/>
              </a:rPr>
              <a:t>and </a:t>
            </a:r>
            <a:r>
              <a:rPr sz="1800" spc="-5" dirty="0">
                <a:latin typeface="Times New Roman"/>
                <a:cs typeface="Times New Roman"/>
              </a:rPr>
              <a:t>softer </a:t>
            </a:r>
            <a:r>
              <a:rPr sz="1800" dirty="0">
                <a:latin typeface="Times New Roman"/>
                <a:cs typeface="Times New Roman"/>
              </a:rPr>
              <a:t>than </a:t>
            </a:r>
            <a:r>
              <a:rPr sz="1800" spc="-5" dirty="0">
                <a:latin typeface="Times New Roman"/>
                <a:cs typeface="Times New Roman"/>
              </a:rPr>
              <a:t>calcite (Mohs  </a:t>
            </a:r>
            <a:r>
              <a:rPr sz="1800" dirty="0">
                <a:latin typeface="Times New Roman"/>
                <a:cs typeface="Times New Roman"/>
              </a:rPr>
              <a:t>hardness </a:t>
            </a:r>
            <a:r>
              <a:rPr sz="1800" spc="5" dirty="0">
                <a:latin typeface="Times New Roman"/>
                <a:cs typeface="Times New Roman"/>
              </a:rPr>
              <a:t>of </a:t>
            </a:r>
            <a:r>
              <a:rPr sz="1800" dirty="0">
                <a:latin typeface="Times New Roman"/>
                <a:cs typeface="Times New Roman"/>
              </a:rPr>
              <a:t>3). </a:t>
            </a:r>
            <a:r>
              <a:rPr sz="1800" spc="-70" dirty="0">
                <a:latin typeface="Times New Roman"/>
                <a:cs typeface="Times New Roman"/>
              </a:rPr>
              <a:t>To </a:t>
            </a:r>
            <a:r>
              <a:rPr sz="1800" spc="-5" dirty="0">
                <a:latin typeface="Times New Roman"/>
                <a:cs typeface="Times New Roman"/>
              </a:rPr>
              <a:t>compare </a:t>
            </a:r>
            <a:r>
              <a:rPr sz="1800" dirty="0">
                <a:latin typeface="Times New Roman"/>
                <a:cs typeface="Times New Roman"/>
              </a:rPr>
              <a:t>the hardness </a:t>
            </a:r>
            <a:r>
              <a:rPr sz="1800" spc="5" dirty="0">
                <a:latin typeface="Times New Roman"/>
                <a:cs typeface="Times New Roman"/>
              </a:rPr>
              <a:t>of </a:t>
            </a:r>
            <a:r>
              <a:rPr sz="1800" spc="-5" dirty="0">
                <a:latin typeface="Times New Roman"/>
                <a:cs typeface="Times New Roman"/>
              </a:rPr>
              <a:t>two </a:t>
            </a:r>
            <a:r>
              <a:rPr sz="1800" spc="-10" dirty="0">
                <a:latin typeface="Times New Roman"/>
                <a:cs typeface="Times New Roman"/>
              </a:rPr>
              <a:t>minerals </a:t>
            </a:r>
            <a:r>
              <a:rPr sz="1800" dirty="0">
                <a:latin typeface="Times New Roman"/>
                <a:cs typeface="Times New Roman"/>
              </a:rPr>
              <a:t>see </a:t>
            </a:r>
            <a:r>
              <a:rPr sz="1800" spc="-5" dirty="0">
                <a:latin typeface="Times New Roman"/>
                <a:cs typeface="Times New Roman"/>
              </a:rPr>
              <a:t>which </a:t>
            </a:r>
            <a:r>
              <a:rPr sz="1800" spc="-10" dirty="0">
                <a:latin typeface="Times New Roman"/>
                <a:cs typeface="Times New Roman"/>
              </a:rPr>
              <a:t>mineral </a:t>
            </a:r>
            <a:r>
              <a:rPr sz="1800" dirty="0">
                <a:latin typeface="Times New Roman"/>
                <a:cs typeface="Times New Roman"/>
              </a:rPr>
              <a:t>scratches  the </a:t>
            </a:r>
            <a:r>
              <a:rPr sz="1800" spc="-10" dirty="0">
                <a:latin typeface="Times New Roman"/>
                <a:cs typeface="Times New Roman"/>
              </a:rPr>
              <a:t>surface </a:t>
            </a:r>
            <a:r>
              <a:rPr sz="1800" spc="5" dirty="0">
                <a:latin typeface="Times New Roman"/>
                <a:cs typeface="Times New Roman"/>
              </a:rPr>
              <a:t>of </a:t>
            </a:r>
            <a:r>
              <a:rPr sz="1800" dirty="0">
                <a:latin typeface="Times New Roman"/>
                <a:cs typeface="Times New Roman"/>
              </a:rPr>
              <a:t>the</a:t>
            </a:r>
            <a:r>
              <a:rPr sz="1800" spc="5" dirty="0">
                <a:latin typeface="Times New Roman"/>
                <a:cs typeface="Times New Roman"/>
              </a:rPr>
              <a:t> </a:t>
            </a:r>
            <a:r>
              <a:rPr sz="1800" spc="-15" dirty="0">
                <a:latin typeface="Times New Roman"/>
                <a:cs typeface="Times New Roman"/>
              </a:rPr>
              <a:t>other.</a:t>
            </a:r>
            <a:endParaRPr sz="1800">
              <a:latin typeface="Times New Roman"/>
              <a:cs typeface="Times New Roman"/>
            </a:endParaRPr>
          </a:p>
        </p:txBody>
      </p:sp>
      <p:sp>
        <p:nvSpPr>
          <p:cNvPr id="3" name="object 3"/>
          <p:cNvSpPr/>
          <p:nvPr/>
        </p:nvSpPr>
        <p:spPr>
          <a:xfrm>
            <a:off x="1291433" y="2627376"/>
            <a:ext cx="6572406" cy="4008698"/>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1897</Words>
  <Application>Microsoft Office PowerPoint</Application>
  <PresentationFormat>On-screen Show (4:3)</PresentationFormat>
  <Paragraphs>94</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 Black</vt:lpstr>
      <vt:lpstr>Calibri</vt:lpstr>
      <vt:lpstr>Carlito</vt:lpstr>
      <vt:lpstr>Times New Roman</vt:lpstr>
      <vt:lpstr>Office Theme</vt:lpstr>
      <vt:lpstr>PowerPoint Presentation</vt:lpstr>
      <vt:lpstr>Minerals</vt:lpstr>
      <vt:lpstr>PowerPoint Presentation</vt:lpstr>
      <vt:lpstr>Minerals Groups</vt:lpstr>
      <vt:lpstr>Difference Between Minerals and  Rock</vt:lpstr>
      <vt:lpstr>Physical Properties of Minerals</vt:lpstr>
      <vt:lpstr>Color is often useful, but should not be relied upon. Different minerals may be the  same color. Real gold, as seen in figure 2, is very similar in color to the pyrite in  figure 1. Additionally, Some minerals come in many different colors. Quartz, for example, may  be clear, white, gray, brown, yellow, pink, red, or orange. So color can help, but do not  rely on color as the determining property. Figure 3 shows one sample of quartz that is  colorless and another quartz that is purple. A tiny amount of iron makes the quartz  purple. Many minerals are colored by chemical impurities</vt:lpstr>
      <vt:lpstr>Streak is the color of a mineral’s powder. Streak is a more reliable property than  color because streak does not vary. Minerals that are the same color may have a  different colored streak. Many minerals, such as the quartz in the figure 3, do not  have streak.</vt:lpstr>
      <vt:lpstr>PowerPoint Presentation</vt:lpstr>
      <vt:lpstr>PowerPoint Presentation</vt:lpstr>
      <vt:lpstr>PowerPoint Presentation</vt:lpstr>
      <vt:lpstr>PowerPoint Presentation</vt:lpstr>
      <vt:lpstr>PowerPoint Presentation</vt:lpstr>
      <vt:lpstr>PowerPoint Presentation</vt:lpstr>
      <vt:lpstr>Crystalline Structure</vt:lpstr>
      <vt:lpstr>PowerPoint Presentation</vt:lpstr>
      <vt:lpstr>PowerPoint Presentation</vt:lpstr>
      <vt:lpstr>Different types of non-metallic luster are described in following table</vt:lpstr>
      <vt:lpstr>Odor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Asus</dc:creator>
  <cp:lastModifiedBy>Limon</cp:lastModifiedBy>
  <cp:revision>1</cp:revision>
  <dcterms:created xsi:type="dcterms:W3CDTF">2021-09-18T09:10:13Z</dcterms:created>
  <dcterms:modified xsi:type="dcterms:W3CDTF">2021-09-18T09:12:45Z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2020-06-29T00:00:00Z</vt:filetime>
  </property>
  <property fmtid="{D5CDD505-2E9C-101B-9397-08002B2CF9AE}" pid="3" name="Creator">
    <vt:lpwstr>Microsoft® PowerPoint® 2016</vt:lpwstr>
  </property>
  <property fmtid="{D5CDD505-2E9C-101B-9397-08002B2CF9AE}" pid="4" name="LastSaved">
    <vt:filetime>2021-09-18T00:00:00Z</vt:filetime>
  </property>
</Properties>
</file>