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408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9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2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13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235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48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25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15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44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69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41FC5-9DDD-4024-A60F-8BEDBE9676D9}" type="datetimeFigureOut">
              <a:rPr lang="en-US" smtClean="0"/>
              <a:t>9/18/2021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6EC86-F909-483F-BCF2-DF805C6D9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23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58537" y="321660"/>
            <a:ext cx="917012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FAULT CLASSIFICATION AND TERMINALOGY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0560" y="1190819"/>
            <a:ext cx="6096000" cy="40026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Tx/>
              <a:buNone/>
              <a:tabLst/>
              <a:defRPr/>
            </a:pPr>
            <a:r>
              <a:rPr kumimoji="0" lang="en-US" altLang="en-US" sz="2100" b="1" u="sng" strike="noStrike" kern="0" cap="none" spc="0" normalizeH="0" baseline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Faults:</a:t>
            </a:r>
            <a:r>
              <a:rPr kumimoji="0" lang="en-US" altLang="en-US" sz="2100" u="none" strike="noStrike" kern="0" cap="none" spc="0" normalizeH="0" baseline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Are fractures that have appreciable movement parallel to their plane. They produced usually be seismic activity.</a:t>
            </a:r>
          </a:p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Tx/>
              <a:buNone/>
              <a:tabLst/>
              <a:defRPr/>
            </a:pPr>
            <a:r>
              <a:rPr kumimoji="0" lang="en-US" altLang="en-US" sz="2100" u="none" strike="noStrike" kern="0" cap="none" spc="0" normalizeH="0" baseline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faults is useful in design for long-term stability of dams, bridges, buildings and power plants. The study of fault helps understand mountain building.</a:t>
            </a:r>
          </a:p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Tx/>
              <a:buNone/>
              <a:tabLst/>
              <a:defRPr/>
            </a:pPr>
            <a:r>
              <a:rPr kumimoji="0" lang="en-US" altLang="en-US" sz="2100" u="none" strike="noStrike" kern="0" cap="none" spc="0" normalizeH="0" baseline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Faults may be hundred of meters or a few centimeters in length. Their outcrop may have as knife-sharp edges or fault shear zone. Fault shear zones may consist of a serious of interleaving anastomosing brittle faults and crushed rock or of ductile shear zones composed of </a:t>
            </a:r>
            <a:r>
              <a:rPr kumimoji="0" lang="en-US" altLang="en-US" sz="2100" u="none" strike="noStrike" kern="0" cap="none" spc="0" normalizeH="0" baseline="0" noProof="0" dirty="0" err="1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mylonitic</a:t>
            </a:r>
            <a:r>
              <a:rPr kumimoji="0" lang="en-US" altLang="en-US" sz="2100" u="none" strike="noStrike" kern="0" cap="none" spc="0" normalizeH="0" baseline="0" noProof="0" dirty="0">
                <a:ln>
                  <a:noFill/>
                </a:ln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rocks</a:t>
            </a:r>
            <a:endParaRPr kumimoji="0" lang="en-US" sz="1800" u="none" strike="noStrike" kern="0" cap="none" spc="0" normalizeH="0" baseline="0" noProof="0" dirty="0">
              <a:ln>
                <a:noFill/>
              </a:ln>
              <a:uLnTx/>
              <a:uFillTx/>
            </a:endParaRPr>
          </a:p>
        </p:txBody>
      </p:sp>
      <p:pic>
        <p:nvPicPr>
          <p:cNvPr id="6" name="Picture 4" descr="faults"/>
          <p:cNvPicPr>
            <a:picLocks noChangeAspect="1" noChangeArrowheads="1"/>
          </p:cNvPicPr>
          <p:nvPr/>
        </p:nvPicPr>
        <p:blipFill>
          <a:blip r:embed="rId2"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746" y="1190819"/>
            <a:ext cx="5025220" cy="400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24109C-FA43-46B3-A8E6-E696DD69BA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12" y="6222930"/>
            <a:ext cx="100012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884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277813"/>
            <a:ext cx="39624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200" b="1" i="0" u="none" strike="noStrike" kern="1200" cap="none" spc="0" normalizeH="0" baseline="0" noProof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Thrust Faults</a:t>
            </a:r>
            <a:endParaRPr kumimoji="0" lang="en-US" altLang="en-US" sz="4200" b="1" i="0" u="none" strike="noStrike" kern="1200" cap="none" spc="0" normalizeH="0" baseline="0" noProof="0" dirty="0">
              <a:ln>
                <a:noFill/>
              </a:ln>
              <a:solidFill>
                <a:srgbClr val="006633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Garamond"/>
              <a:ea typeface="+mj-ea"/>
              <a:cs typeface="Arial"/>
            </a:endParaRPr>
          </a:p>
        </p:txBody>
      </p:sp>
      <p:pic>
        <p:nvPicPr>
          <p:cNvPr id="3" name="Picture 4" descr="thrustfaul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977" y="1417638"/>
            <a:ext cx="3657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smallthru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080" y="1524000"/>
            <a:ext cx="39624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thrustfau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291" y="4130675"/>
            <a:ext cx="37338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6894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18011" y="394189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800" b="1" u="none" strike="noStrike" kern="120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Strike-Slip Fault</a:t>
            </a:r>
          </a:p>
        </p:txBody>
      </p:sp>
      <p:sp>
        <p:nvSpPr>
          <p:cNvPr id="3" name="Rectangle 2"/>
          <p:cNvSpPr/>
          <p:nvPr/>
        </p:nvSpPr>
        <p:spPr>
          <a:xfrm>
            <a:off x="579120" y="1534014"/>
            <a:ext cx="60960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Strike-slip Faults: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faults that have movement along strikes.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types of strike slip faults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A] Right lateral strike-slip fault (dextral):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the side opposite the observer moves to the right.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B] Left lateral strike-slip fault (</a:t>
            </a:r>
            <a:r>
              <a:rPr lang="en-US" altLang="en-US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sinistral</a:t>
            </a:r>
            <a:r>
              <a:rPr lang="en-US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en-US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the side opposite the observer moves to the left.</a:t>
            </a:r>
            <a:endParaRPr lang="en-US" altLang="en-US" sz="2400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Note that the same sense of movement will also be observed from the other side of the fault.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20" y="1771167"/>
            <a:ext cx="5069384" cy="314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634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277814"/>
            <a:ext cx="6139543" cy="1041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0" fontAlgn="base" hangingPunct="0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algn="l" rtl="1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4572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9144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13716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1828800" algn="l" rtl="1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1" u="none" strike="noStrike" kern="120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Transform Faults</a:t>
            </a:r>
          </a:p>
        </p:txBody>
      </p:sp>
      <p:sp>
        <p:nvSpPr>
          <p:cNvPr id="4" name="Rectangle 3"/>
          <p:cNvSpPr/>
          <p:nvPr/>
        </p:nvSpPr>
        <p:spPr>
          <a:xfrm>
            <a:off x="618308" y="1319350"/>
            <a:ext cx="6096000" cy="47028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8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Transform Faults:</a:t>
            </a:r>
            <a:r>
              <a:rPr lang="en-US" altLang="en-US" sz="2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Are a type of strike-slip fault</a:t>
            </a:r>
            <a:r>
              <a:rPr lang="en-US" alt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(defined by Wilson 1965). They form due to </a:t>
            </a:r>
            <a:r>
              <a:rPr lang="en-US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differences in motion between lithospheric plates.</a:t>
            </a: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They are basically occur where type of plate boundary is transformed into another.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Main types of transform faults are</a:t>
            </a:r>
            <a:r>
              <a:rPr lang="en-US" altLang="en-US" sz="28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Ridge-Ridge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Ridge-Arc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Arc-Arc</a:t>
            </a:r>
          </a:p>
        </p:txBody>
      </p:sp>
      <p:pic>
        <p:nvPicPr>
          <p:cNvPr id="5" name="Picture 4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743" y="1319350"/>
            <a:ext cx="4724400" cy="339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646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9964" y="424730"/>
            <a:ext cx="30059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FRACTURE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39964" y="1403971"/>
            <a:ext cx="6096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FRACTURE: </a:t>
            </a:r>
            <a:r>
              <a:rPr lang="en-US" altLang="en-US" sz="20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defined by Twiss and </a:t>
            </a:r>
            <a:r>
              <a:rPr lang="en-US" altLang="en-US" sz="2000" b="1" dirty="0" err="1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Moores</a:t>
            </a:r>
            <a:r>
              <a:rPr lang="en-US" altLang="en-US" sz="20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(1992)</a:t>
            </a: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n-US" altLang="en-US" sz="20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“..surfaces along which rocks or minerals have broken; they are therefore surfaces across which the material has lost cohesion”</a:t>
            </a: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000" b="1" dirty="0">
                <a:solidFill>
                  <a:srgbClr val="00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fractures according to Pollard and Aydin (1988)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fractures have two parallel surfaces that meet at the fracture front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surfaces are approximately planar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000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relative displacement of originally adjacent points across the fractures is small compared to the fracture length..</a:t>
            </a:r>
          </a:p>
        </p:txBody>
      </p:sp>
      <p:pic>
        <p:nvPicPr>
          <p:cNvPr id="4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606" y="1077686"/>
            <a:ext cx="3657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4664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75063" y="336697"/>
            <a:ext cx="637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Fracture, Joint</a:t>
            </a:r>
            <a:r>
              <a:rPr kumimoji="0" lang="en-US" altLang="en-US" sz="3600" b="1" i="0" u="none" strike="noStrike" kern="0" cap="none" spc="0" normalizeH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 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06137" y="1136916"/>
            <a:ext cx="953153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term fracture encompasses both joints and faults.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b="1" dirty="0">
                <a:solidFill>
                  <a:srgbClr val="260C5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JOINTS:</a:t>
            </a:r>
            <a:r>
              <a:rPr lang="en-US" alt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fractures along which there has been no appreciable displacement parallel to the fracture and only slight movement normal to the fracture plane. </a:t>
            </a:r>
            <a:endParaRPr lang="ar-SA" alt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4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Joints are most common of all structures present in all settings in all kind of rocks as well as consolidated and unconsolidated sediment </a:t>
            </a:r>
          </a:p>
        </p:txBody>
      </p:sp>
    </p:spTree>
    <p:extLst>
      <p:ext uri="{BB962C8B-B14F-4D97-AF65-F5344CB8AC3E}">
        <p14:creationId xmlns:p14="http://schemas.microsoft.com/office/powerpoint/2010/main" val="4267632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1727" y="339376"/>
            <a:ext cx="61336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5600" b="1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Types of Fractures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51727" y="1293483"/>
            <a:ext cx="913964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Extensional Fracture</a:t>
            </a:r>
            <a:br>
              <a:rPr lang="en-US" altLang="en-US" sz="2000" dirty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</a:rPr>
              <a:t>In extensional fractures the Fracture plane is oriented parallel to </a:t>
            </a:r>
            <a:r>
              <a:rPr lang="el-GR" altLang="en-US" sz="2000" dirty="0">
                <a:solidFill>
                  <a:srgbClr val="000000"/>
                </a:solidFill>
                <a:latin typeface="Arial"/>
                <a:cs typeface="Arial"/>
                <a:sym typeface="Arial" panose="020B0604020202020204" pitchFamily="34" charset="0"/>
              </a:rPr>
              <a:t>σ</a:t>
            </a: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</a:rPr>
              <a:t>1 and </a:t>
            </a:r>
            <a:r>
              <a:rPr lang="el-GR" altLang="en-US" sz="2000" dirty="0">
                <a:solidFill>
                  <a:srgbClr val="000000"/>
                </a:solidFill>
                <a:latin typeface="Arial"/>
                <a:cs typeface="Arial"/>
                <a:sym typeface="Arial" panose="020B0604020202020204" pitchFamily="34" charset="0"/>
              </a:rPr>
              <a:t>σ</a:t>
            </a: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  <a:sym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</a:rPr>
              <a:t>2 and perpendicular to </a:t>
            </a:r>
            <a:r>
              <a:rPr lang="el-GR" altLang="en-US" sz="2000" dirty="0">
                <a:solidFill>
                  <a:srgbClr val="000000"/>
                </a:solidFill>
                <a:latin typeface="Arial"/>
                <a:cs typeface="Arial"/>
                <a:sym typeface="Arial" panose="020B0604020202020204" pitchFamily="34" charset="0"/>
              </a:rPr>
              <a:t>σ</a:t>
            </a: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  <a:sym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</a:rPr>
              <a:t>3.</a:t>
            </a:r>
            <a:endParaRPr lang="ar-SA" altLang="en-US" sz="20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Three types of fractures have been identified: 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000" b="1" dirty="0">
                <a:solidFill>
                  <a:srgbClr val="B699F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Mode I</a:t>
            </a:r>
            <a:r>
              <a:rPr lang="en-US" altLang="en-US" sz="2000" b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fractures (joints)</a:t>
            </a: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</a:rPr>
              <a:t> it is the extensional fractures and formed by opening with no displacement parallel to the fracture surface (see above figure).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000" b="1" dirty="0">
                <a:solidFill>
                  <a:srgbClr val="B699F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Mode II</a:t>
            </a:r>
            <a:r>
              <a:rPr lang="en-US" altLang="en-US" sz="2000" b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and </a:t>
            </a:r>
            <a:r>
              <a:rPr lang="en-US" altLang="en-US" sz="2000" b="1" dirty="0">
                <a:solidFill>
                  <a:srgbClr val="B699F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Mode III</a:t>
            </a:r>
            <a:r>
              <a:rPr lang="en-US" altLang="en-US" sz="2000" b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are shear fractures</a:t>
            </a:r>
            <a:r>
              <a:rPr lang="en-US" altLang="en-US" sz="2000" dirty="0">
                <a:solidFill>
                  <a:srgbClr val="000000"/>
                </a:solidFill>
                <a:latin typeface="Arial"/>
                <a:cs typeface="Arial"/>
              </a:rPr>
              <a:t>. These are faults like fractures one of them</a:t>
            </a: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is strike -slip and the other is dip-slip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defRPr/>
            </a:pPr>
            <a:r>
              <a:rPr lang="en-US" altLang="en-US" sz="1600" i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Same fracture can exhibit </a:t>
            </a:r>
            <a:r>
              <a:rPr lang="en-US" altLang="en-US" sz="16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both mode II and mode III</a:t>
            </a:r>
            <a:r>
              <a:rPr lang="en-US" altLang="en-US" sz="1600" i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 in different parts of the </a:t>
            </a:r>
            <a:r>
              <a:rPr lang="en-US" altLang="en-US" i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region</a:t>
            </a:r>
            <a:r>
              <a:rPr lang="en-US" altLang="en-US" sz="1600" i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587348"/>
              </p:ext>
            </p:extLst>
          </p:nvPr>
        </p:nvGraphicFramePr>
        <p:xfrm>
          <a:off x="2680062" y="4180977"/>
          <a:ext cx="6346372" cy="2611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580952" imgH="1886213" progId="Paint.Picture">
                  <p:embed/>
                </p:oleObj>
              </mc:Choice>
              <mc:Fallback>
                <p:oleObj name="Bitmap Image" r:id="rId2" imgW="4580952" imgH="1886213" progId="Paint.Picture">
                  <p:embed/>
                  <p:pic>
                    <p:nvPicPr>
                      <p:cNvPr id="819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lum bright="-26000" contras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0062" y="4180977"/>
                        <a:ext cx="6346372" cy="2611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8788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4879" y="394492"/>
            <a:ext cx="900901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Importance of studying joints and shear fractures</a:t>
            </a:r>
            <a:r>
              <a:rPr kumimoji="0" lang="en-US" alt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Garamond"/>
                <a:ea typeface="+mj-ea"/>
                <a:cs typeface="Arial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4879" y="1656376"/>
            <a:ext cx="9740538" cy="3974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9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the nature and sequence of deformation in an area.</a:t>
            </a:r>
          </a:p>
          <a:p>
            <a:pPr marL="571500" lvl="0" indent="-5715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900" b="1" i="1" dirty="0">
                <a:solidFill>
                  <a:srgbClr val="260C5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To find out relationship between  joints and faults and or folds.</a:t>
            </a:r>
          </a:p>
          <a:p>
            <a:pPr marL="571500" lvl="0" indent="-5715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900" b="1" i="1" dirty="0"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Help to find out the brittle deformation in an area of construction (dams, bridges, and power plants</a:t>
            </a:r>
            <a:r>
              <a:rPr lang="en-US" altLang="en-US" sz="2900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71500" lvl="0" indent="-5715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en-US" altLang="en-US" sz="29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 mineral exploration</a:t>
            </a:r>
            <a:r>
              <a:rPr lang="en-US" altLang="en-US" sz="29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to find out the trend and type of fractures and joints that host mineralization which will help in exploration.</a:t>
            </a:r>
          </a:p>
        </p:txBody>
      </p:sp>
    </p:spTree>
    <p:extLst>
      <p:ext uri="{BB962C8B-B14F-4D97-AF65-F5344CB8AC3E}">
        <p14:creationId xmlns:p14="http://schemas.microsoft.com/office/powerpoint/2010/main" val="250697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3691" y="461967"/>
            <a:ext cx="34181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000" b="1" u="none" strike="noStrike" kern="0" cap="none" spc="0" normalizeH="0" baseline="0" noProof="0" dirty="0">
                <a:ln>
                  <a:noFill/>
                </a:ln>
                <a:uLnTx/>
                <a:uFillTx/>
                <a:latin typeface="Garamond" panose="02020404030301010803" pitchFamily="18" charset="0"/>
                <a:ea typeface="+mj-ea"/>
                <a:cs typeface="Times New Roman" panose="02020603050405020304" pitchFamily="18" charset="0"/>
              </a:rPr>
              <a:t>Parts of the Fault</a:t>
            </a:r>
            <a:endParaRPr kumimoji="0" lang="en-US" sz="3000" b="1" u="none" strike="noStrike" kern="0" cap="none" spc="0" normalizeH="0" baseline="0" noProof="0" dirty="0">
              <a:ln>
                <a:noFill/>
              </a:ln>
              <a:uLnTx/>
              <a:uFillTx/>
              <a:latin typeface="Garamond" panose="020204040303010108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05691" y="1223746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Fault plane</a:t>
            </a: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Surface that the movement has taken place within the </a:t>
            </a:r>
            <a:r>
              <a:rPr lang="en-US" altLang="en-US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fault.On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this surface the dip and strike of the fault is measured.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Hanging wall:</a:t>
            </a: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rock mass resting on the fault plane.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Footwall: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The rock mass beneath the fault plane.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Slip:</a:t>
            </a: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Describes the movement parallel to the fault plane.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Dip slip: Describes the up and down movement parallel to the dip direction of the fault.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Strike slip:</a:t>
            </a: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Applies where movement is parallel to strike of the fault plane.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Oblique slip:</a:t>
            </a:r>
            <a:r>
              <a:rPr lang="en-US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Is a combination of strike slip and dip slip.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Net slip (true displacement): Is the total amount of motion measured parallel to the direction of motion </a:t>
            </a:r>
          </a:p>
        </p:txBody>
      </p:sp>
      <p:pic>
        <p:nvPicPr>
          <p:cNvPr id="4" name="Picture 4" descr="faultp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91" y="1223746"/>
            <a:ext cx="4441372" cy="311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onj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195" y="4101736"/>
            <a:ext cx="4454434" cy="264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024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0560" y="457877"/>
            <a:ext cx="6096000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Separation:</a:t>
            </a:r>
            <a:r>
              <a:rPr kumimoji="0" lang="en-US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The amount op apparent offset of a faulted surface, measured in specified direction. There are strike separation, dip separation, and net separation. </a:t>
            </a:r>
          </a:p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Heave:</a:t>
            </a:r>
            <a:r>
              <a:rPr kumimoji="0" lang="en-US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The horizontal component of dip separation measured perpendicular to strike of the fault.</a:t>
            </a:r>
          </a:p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0066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Throw:</a:t>
            </a:r>
            <a:r>
              <a:rPr kumimoji="0" lang="en-US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The vertical component measured in vertical plane containing the dip.</a:t>
            </a:r>
            <a:endParaRPr kumimoji="0" lang="en-US" sz="2000" b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</a:endParaRPr>
          </a:p>
        </p:txBody>
      </p:sp>
      <p:pic>
        <p:nvPicPr>
          <p:cNvPr id="3" name="Picture 4" descr="faults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828" y="515228"/>
            <a:ext cx="4580129" cy="382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382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9279" y="308598"/>
            <a:ext cx="78725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0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ANDERSON FAULTS CLASSIFICATION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67394" y="1260494"/>
            <a:ext cx="731084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</a:pPr>
            <a:r>
              <a:rPr lang="en-US" altLang="en-US" sz="3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Anderson (1942) defined three types of faults: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3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 Faults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3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Thrust Faults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altLang="en-US" sz="3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Wrench Faults (strike slip)</a:t>
            </a:r>
          </a:p>
        </p:txBody>
      </p:sp>
    </p:spTree>
    <p:extLst>
      <p:ext uri="{BB962C8B-B14F-4D97-AF65-F5344CB8AC3E}">
        <p14:creationId xmlns:p14="http://schemas.microsoft.com/office/powerpoint/2010/main" val="3390775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80063"/>
              </p:ext>
            </p:extLst>
          </p:nvPr>
        </p:nvGraphicFramePr>
        <p:xfrm>
          <a:off x="1626326" y="509451"/>
          <a:ext cx="8686800" cy="501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858428" imgH="2133898" progId="Paint.Picture">
                  <p:embed/>
                </p:oleObj>
              </mc:Choice>
              <mc:Fallback>
                <p:oleObj name="Bitmap Image" r:id="rId2" imgW="4858428" imgH="2133898" progId="Paint.Picture">
                  <p:embed/>
                  <p:pic>
                    <p:nvPicPr>
                      <p:cNvPr id="829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lum bright="-20000" contrast="-1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6326" y="509451"/>
                        <a:ext cx="8686800" cy="501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3921034" y="5649686"/>
            <a:ext cx="3429000" cy="914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Faults Types</a:t>
            </a:r>
          </a:p>
        </p:txBody>
      </p:sp>
    </p:spTree>
    <p:extLst>
      <p:ext uri="{BB962C8B-B14F-4D97-AF65-F5344CB8AC3E}">
        <p14:creationId xmlns:p14="http://schemas.microsoft.com/office/powerpoint/2010/main" val="2221591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8750" y="148624"/>
            <a:ext cx="28648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Normal Fault</a:t>
            </a:r>
            <a:endParaRPr kumimoji="0" lang="en-US" sz="3600" b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8750" y="794955"/>
            <a:ext cx="10867376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</a:pPr>
            <a:r>
              <a:rPr lang="en-US" altLang="en-US" sz="3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Normal Fault:</a:t>
            </a:r>
            <a:r>
              <a:rPr lang="en-US" altLang="en-US" sz="3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 </a:t>
            </a:r>
            <a:r>
              <a:rPr lang="en-US" altLang="en-US" sz="3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hanging wall has moved down relative to the footwall.</a:t>
            </a:r>
            <a:endParaRPr lang="en-US" altLang="en-US" sz="3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</a:pPr>
            <a:r>
              <a:rPr lang="en-US" altLang="en-US" sz="30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Graben</a:t>
            </a:r>
            <a:r>
              <a:rPr lang="en-US" altLang="en-US" sz="3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US" sz="3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consists of a block that has dropped down between two </a:t>
            </a:r>
            <a:r>
              <a:rPr lang="en-US" altLang="en-US" sz="3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subparllel</a:t>
            </a:r>
            <a:r>
              <a:rPr lang="en-US" altLang="en-US" sz="3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normal faults that dip towards each other.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</a:pPr>
            <a:r>
              <a:rPr lang="en-US" altLang="en-US" sz="3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" action="ppaction://noaction"/>
              </a:rPr>
              <a:t>Horst</a:t>
            </a:r>
            <a:r>
              <a:rPr lang="en-US" altLang="en-US" sz="3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r>
              <a:rPr lang="en-US" altLang="en-US" sz="3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consists of two subparallel  normal faults that dip away from each other so that the block between the two faults remains high. </a:t>
            </a:r>
          </a:p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</a:pPr>
            <a:r>
              <a:rPr lang="en-US" altLang="en-US" sz="3000" b="1" dirty="0" err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Listric</a:t>
            </a:r>
            <a:r>
              <a:rPr lang="en-US" altLang="en-US" sz="30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en-US" sz="3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are normal faults that frequently exhibit (concave-up) geometry so that they exhibit steep dip near surface and flatten with depth. </a:t>
            </a:r>
          </a:p>
        </p:txBody>
      </p:sp>
    </p:spTree>
    <p:extLst>
      <p:ext uri="{BB962C8B-B14F-4D97-AF65-F5344CB8AC3E}">
        <p14:creationId xmlns:p14="http://schemas.microsoft.com/office/powerpoint/2010/main" val="829306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5_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3"/>
          <a:stretch>
            <a:fillRect/>
          </a:stretch>
        </p:blipFill>
        <p:spPr bwMode="auto">
          <a:xfrm>
            <a:off x="1796143" y="515983"/>
            <a:ext cx="7844245" cy="601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6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6435" y="347246"/>
            <a:ext cx="3200684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800" b="1" i="0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Normal Faults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5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24" y="1132112"/>
            <a:ext cx="4325983" cy="285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guataemala"/>
          <p:cNvPicPr>
            <a:picLocks noChangeAspect="1" noChangeArrowheads="1"/>
          </p:cNvPicPr>
          <p:nvPr/>
        </p:nvPicPr>
        <p:blipFill>
          <a:blip r:embed="rId3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365" y="1132113"/>
            <a:ext cx="4354007" cy="285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H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549" y="4576354"/>
            <a:ext cx="8469910" cy="217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487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63986" y="292315"/>
            <a:ext cx="29209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4000" b="1" u="none" strike="noStrike" kern="0" cap="none" spc="0" normalizeH="0" baseline="0" noProof="0" dirty="0">
                <a:ln>
                  <a:noFill/>
                </a:ln>
                <a:solidFill>
                  <a:srgbClr val="0066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Garamond"/>
                <a:ea typeface="+mj-ea"/>
                <a:cs typeface="Arial"/>
              </a:rPr>
              <a:t>Thrust Fault</a:t>
            </a:r>
            <a:endParaRPr kumimoji="0" lang="en-US" sz="4000" b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2812" y="1330112"/>
            <a:ext cx="6096000" cy="25483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Tx/>
              <a:buNone/>
              <a:tabLst/>
              <a:defRPr/>
            </a:pPr>
            <a:r>
              <a:rPr kumimoji="0" lang="en-US" altLang="en-US" sz="2100" b="1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Thrust Faults:</a:t>
            </a:r>
            <a:r>
              <a:rPr kumimoji="0" lang="en-US" altLang="en-US" sz="21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In the thrust faults the hanging wall has moved up relative to the footwall (dip angle 30º or less)</a:t>
            </a:r>
            <a:endParaRPr kumimoji="0" lang="en-US" altLang="en-US" sz="2100" b="1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Tx/>
              <a:buNone/>
              <a:tabLst/>
              <a:defRPr/>
            </a:pPr>
            <a:r>
              <a:rPr kumimoji="0" lang="en-US" altLang="en-US" sz="2100" b="1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Reverse Faults:</a:t>
            </a:r>
            <a:r>
              <a:rPr kumimoji="0" lang="en-US" altLang="en-US" sz="2100" b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Are  similar to the thrust faults regarding the sense of motion but the dip angle of the fault plane is 45º or more</a:t>
            </a:r>
          </a:p>
          <a:p>
            <a:pPr marL="342900" marR="0" lvl="0" indent="-342900" defTabSz="91440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Tx/>
              <a:buNone/>
              <a:tabLst/>
              <a:defRPr/>
            </a:pPr>
            <a:r>
              <a:rPr kumimoji="0" lang="en-US" altLang="en-US" sz="2100" b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Thrust faults usually formed in areas of  </a:t>
            </a:r>
            <a:r>
              <a:rPr kumimoji="0" lang="en-US" altLang="en-US" sz="2100" b="1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comperssional</a:t>
            </a:r>
            <a:r>
              <a:rPr kumimoji="0" lang="en-US" altLang="en-US" sz="2100" b="1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regime</a:t>
            </a:r>
            <a:endParaRPr kumimoji="0" lang="en-US" sz="1800" b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15_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6"/>
          <a:stretch>
            <a:fillRect/>
          </a:stretch>
        </p:blipFill>
        <p:spPr bwMode="auto">
          <a:xfrm>
            <a:off x="6818812" y="1330112"/>
            <a:ext cx="4029075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898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923</Words>
  <Application>Microsoft Office PowerPoint</Application>
  <PresentationFormat>Widescreen</PresentationFormat>
  <Paragraphs>66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Garamond</vt:lpstr>
      <vt:lpstr>Times New Roman</vt:lpstr>
      <vt:lpstr>Wingdings</vt:lpstr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Limon</cp:lastModifiedBy>
  <cp:revision>8</cp:revision>
  <dcterms:created xsi:type="dcterms:W3CDTF">2020-06-22T08:09:54Z</dcterms:created>
  <dcterms:modified xsi:type="dcterms:W3CDTF">2021-09-18T09:03:58Z</dcterms:modified>
</cp:coreProperties>
</file>