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Lst>
  <p:notesMasterIdLst>
    <p:notesMasterId r:id="rId49"/>
  </p:notesMasterIdLst>
  <p:sldIdLst>
    <p:sldId id="256" r:id="rId2"/>
    <p:sldId id="258" r:id="rId3"/>
    <p:sldId id="257" r:id="rId4"/>
    <p:sldId id="259" r:id="rId5"/>
    <p:sldId id="288" r:id="rId6"/>
    <p:sldId id="260" r:id="rId7"/>
    <p:sldId id="261" r:id="rId8"/>
    <p:sldId id="262" r:id="rId9"/>
    <p:sldId id="263" r:id="rId10"/>
    <p:sldId id="264" r:id="rId11"/>
    <p:sldId id="265" r:id="rId12"/>
    <p:sldId id="266" r:id="rId13"/>
    <p:sldId id="267" r:id="rId14"/>
    <p:sldId id="268" r:id="rId15"/>
    <p:sldId id="269" r:id="rId16"/>
    <p:sldId id="270" r:id="rId17"/>
    <p:sldId id="289" r:id="rId18"/>
    <p:sldId id="271" r:id="rId19"/>
    <p:sldId id="272" r:id="rId20"/>
    <p:sldId id="273" r:id="rId21"/>
    <p:sldId id="274" r:id="rId22"/>
    <p:sldId id="275" r:id="rId23"/>
    <p:sldId id="276" r:id="rId24"/>
    <p:sldId id="277" r:id="rId25"/>
    <p:sldId id="278" r:id="rId26"/>
    <p:sldId id="279" r:id="rId27"/>
    <p:sldId id="291" r:id="rId28"/>
    <p:sldId id="290" r:id="rId29"/>
    <p:sldId id="280" r:id="rId30"/>
    <p:sldId id="281" r:id="rId31"/>
    <p:sldId id="282" r:id="rId32"/>
    <p:sldId id="283" r:id="rId33"/>
    <p:sldId id="284" r:id="rId34"/>
    <p:sldId id="300" r:id="rId35"/>
    <p:sldId id="301" r:id="rId36"/>
    <p:sldId id="302" r:id="rId37"/>
    <p:sldId id="303" r:id="rId38"/>
    <p:sldId id="285" r:id="rId39"/>
    <p:sldId id="286" r:id="rId40"/>
    <p:sldId id="287" r:id="rId41"/>
    <p:sldId id="292" r:id="rId42"/>
    <p:sldId id="293" r:id="rId43"/>
    <p:sldId id="294" r:id="rId44"/>
    <p:sldId id="295" r:id="rId45"/>
    <p:sldId id="296" r:id="rId46"/>
    <p:sldId id="297" r:id="rId47"/>
    <p:sldId id="298"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2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2499F6-9563-4DB1-8062-7FDB1901436F}" type="datetimeFigureOut">
              <a:rPr lang="en-US" smtClean="0"/>
              <a:t>12/11/2019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A06D96-86F8-43A7-ADF6-A53CC311C5E7}" type="slidenum">
              <a:rPr lang="en-US" smtClean="0"/>
              <a:t>‹#›</a:t>
            </a:fld>
            <a:endParaRPr lang="en-US"/>
          </a:p>
        </p:txBody>
      </p:sp>
    </p:spTree>
    <p:extLst>
      <p:ext uri="{BB962C8B-B14F-4D97-AF65-F5344CB8AC3E}">
        <p14:creationId xmlns:p14="http://schemas.microsoft.com/office/powerpoint/2010/main" val="1430039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A06D96-86F8-43A7-ADF6-A53CC311C5E7}" type="slidenum">
              <a:rPr lang="en-US" smtClean="0"/>
              <a:t>1</a:t>
            </a:fld>
            <a:endParaRPr lang="en-US"/>
          </a:p>
        </p:txBody>
      </p:sp>
    </p:spTree>
    <p:extLst>
      <p:ext uri="{BB962C8B-B14F-4D97-AF65-F5344CB8AC3E}">
        <p14:creationId xmlns:p14="http://schemas.microsoft.com/office/powerpoint/2010/main" val="1628395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3A8348-73E2-4ABB-92C6-C3AC561F98F9}" type="datetime1">
              <a:rPr lang="en-US" smtClean="0"/>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DAF9E5-B0B3-4337-A037-3CBEAFF79788}" type="datetime1">
              <a:rPr lang="en-US" smtClean="0"/>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ABABAF-4F43-4150-8B27-EE3DBE7B34C2}" type="datetime1">
              <a:rPr lang="en-US" smtClean="0"/>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455B7E-3B99-47CF-8BD3-F7625BC96D8C}" type="datetime1">
              <a:rPr lang="en-US" smtClean="0"/>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BA2E41-79D0-42A1-9E08-5F62D025EDC1}" type="datetime1">
              <a:rPr lang="en-US" smtClean="0"/>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45C3E7-CF3E-4622-8F5B-1FBE0CA5A135}" type="datetime1">
              <a:rPr lang="en-US" smtClean="0"/>
              <a:t>12/11/2019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C8DDD8-7EA8-413D-B252-B18674837770}" type="datetime1">
              <a:rPr lang="en-US" smtClean="0"/>
              <a:t>12/11/2019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257B89-1061-4268-A9E2-6B0F42245B45}" type="datetime1">
              <a:rPr lang="en-US" smtClean="0"/>
              <a:t>12/11/2019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558605-DDF9-4A01-A8E0-F7CDEA45DFEF}" type="datetime1">
              <a:rPr lang="en-US" smtClean="0"/>
              <a:t>12/11/2019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8A9A71-61AB-404A-918B-32E73823790D}" type="datetime1">
              <a:rPr lang="en-US" smtClean="0"/>
              <a:t>12/11/2019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0DAC44-F0C0-4554-90F8-251471426A00}" type="datetime1">
              <a:rPr lang="en-US" smtClean="0"/>
              <a:t>12/11/2019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C48856-7CFB-4518-9485-79DB1EF373EC}" type="datetime1">
              <a:rPr lang="en-US" smtClean="0"/>
              <a:t>12/11/2019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Metamorphic rock fun"/>
          <p:cNvPicPr>
            <a:picLocks noChangeAspect="1" noChangeArrowheads="1"/>
          </p:cNvPicPr>
          <p:nvPr/>
        </p:nvPicPr>
        <p:blipFill>
          <a:blip r:embed="rId3" cstate="print"/>
          <a:srcRect/>
          <a:stretch>
            <a:fillRect/>
          </a:stretch>
        </p:blipFill>
        <p:spPr bwMode="auto">
          <a:xfrm>
            <a:off x="8001000" y="76200"/>
            <a:ext cx="1066800" cy="725424"/>
          </a:xfrm>
          <a:prstGeom prst="rect">
            <a:avLst/>
          </a:prstGeom>
          <a:noFill/>
        </p:spPr>
      </p:pic>
      <p:sp>
        <p:nvSpPr>
          <p:cNvPr id="4" name="Title 1"/>
          <p:cNvSpPr>
            <a:spLocks noGrp="1"/>
          </p:cNvSpPr>
          <p:nvPr>
            <p:ph type="ctrTitle"/>
          </p:nvPr>
        </p:nvSpPr>
        <p:spPr>
          <a:xfrm>
            <a:off x="533400" y="228600"/>
            <a:ext cx="8001000" cy="990600"/>
          </a:xfrm>
        </p:spPr>
        <p:txBody>
          <a:bodyPr>
            <a:noAutofit/>
          </a:bodyPr>
          <a:lstStyle/>
          <a:p>
            <a:r>
              <a:rPr lang="en-US" sz="4000" dirty="0" smtClean="0">
                <a:ln w="28575">
                  <a:solidFill>
                    <a:schemeClr val="tx1"/>
                  </a:solidFill>
                </a:ln>
                <a:solidFill>
                  <a:srgbClr val="FF0000"/>
                </a:solidFill>
                <a:effectLst/>
                <a:latin typeface="Cambria" pitchFamily="18" charset="0"/>
              </a:rPr>
              <a:t>METAMORPHIC ROCK</a:t>
            </a:r>
            <a:endParaRPr lang="en-US" sz="4000" dirty="0">
              <a:ln w="28575">
                <a:solidFill>
                  <a:schemeClr val="tx1"/>
                </a:solidFill>
              </a:ln>
              <a:solidFill>
                <a:srgbClr val="FF0000"/>
              </a:solidFill>
              <a:effectLst/>
              <a:latin typeface="Cambria" pitchFamily="18" charset="0"/>
            </a:endParaRPr>
          </a:p>
        </p:txBody>
      </p:sp>
      <p:pic>
        <p:nvPicPr>
          <p:cNvPr id="7" name="Picture 6" descr="aust_logo.jpg"/>
          <p:cNvPicPr>
            <a:picLocks noChangeAspect="1"/>
          </p:cNvPicPr>
          <p:nvPr/>
        </p:nvPicPr>
        <p:blipFill>
          <a:blip r:embed="rId4" cstate="print"/>
          <a:stretch>
            <a:fillRect/>
          </a:stretch>
        </p:blipFill>
        <p:spPr>
          <a:xfrm>
            <a:off x="76200" y="76200"/>
            <a:ext cx="533400" cy="649357"/>
          </a:xfrm>
          <a:prstGeom prst="rect">
            <a:avLst/>
          </a:prstGeom>
          <a:effectLst>
            <a:glow rad="228600">
              <a:schemeClr val="accent3">
                <a:satMod val="175000"/>
                <a:alpha val="40000"/>
              </a:schemeClr>
            </a:glow>
          </a:effectLst>
        </p:spPr>
      </p:pic>
      <p:pic>
        <p:nvPicPr>
          <p:cNvPr id="13314" name="Picture 2" descr="Related image"/>
          <p:cNvPicPr>
            <a:picLocks noChangeAspect="1" noChangeArrowheads="1"/>
          </p:cNvPicPr>
          <p:nvPr/>
        </p:nvPicPr>
        <p:blipFill>
          <a:blip r:embed="rId5" cstate="print"/>
          <a:srcRect b="10259"/>
          <a:stretch>
            <a:fillRect/>
          </a:stretch>
        </p:blipFill>
        <p:spPr bwMode="auto">
          <a:xfrm>
            <a:off x="0" y="2362200"/>
            <a:ext cx="9144000" cy="4495800"/>
          </a:xfrm>
          <a:prstGeom prst="rect">
            <a:avLst/>
          </a:prstGeom>
          <a:ln>
            <a:noFill/>
          </a:ln>
          <a:effectLst/>
          <a:scene3d>
            <a:camera prst="orthographicFront">
              <a:rot lat="0" lon="0" rev="0"/>
            </a:camera>
            <a:lightRig rig="glow" dir="t">
              <a:rot lat="0" lon="0" rev="14100000"/>
            </a:lightRig>
          </a:scene3d>
          <a:sp3d prstMaterial="softEdge">
            <a:bevelT w="127000" prst="artDeco"/>
          </a:sp3d>
        </p:spPr>
      </p:pic>
      <p:pic>
        <p:nvPicPr>
          <p:cNvPr id="2" name="Picture 1"/>
          <p:cNvPicPr>
            <a:picLocks noChangeAspect="1"/>
          </p:cNvPicPr>
          <p:nvPr/>
        </p:nvPicPr>
        <p:blipFill>
          <a:blip r:embed="rId6"/>
          <a:stretch>
            <a:fillRect/>
          </a:stretch>
        </p:blipFill>
        <p:spPr>
          <a:xfrm>
            <a:off x="0" y="6559270"/>
            <a:ext cx="841321" cy="29873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t="35434"/>
          <a:stretch>
            <a:fillRect/>
          </a:stretch>
        </p:blipFill>
        <p:spPr bwMode="auto">
          <a:xfrm>
            <a:off x="1371600" y="2895600"/>
            <a:ext cx="5995987" cy="2894398"/>
          </a:xfrm>
          <a:prstGeom prst="rect">
            <a:avLst/>
          </a:prstGeom>
          <a:noFill/>
          <a:ln w="9525">
            <a:noFill/>
            <a:miter lim="800000"/>
            <a:headEnd/>
            <a:tailEnd/>
          </a:ln>
          <a:effectLst/>
        </p:spPr>
      </p:pic>
      <p:sp>
        <p:nvSpPr>
          <p:cNvPr id="3" name="Rectangle 2"/>
          <p:cNvSpPr/>
          <p:nvPr/>
        </p:nvSpPr>
        <p:spPr>
          <a:xfrm>
            <a:off x="1828800" y="381000"/>
            <a:ext cx="6477000" cy="430887"/>
          </a:xfrm>
          <a:prstGeom prst="rect">
            <a:avLst/>
          </a:prstGeom>
        </p:spPr>
        <p:txBody>
          <a:bodyPr wrap="square">
            <a:spAutoFit/>
          </a:bodyPr>
          <a:lstStyle/>
          <a:p>
            <a:r>
              <a:rPr lang="en-US" sz="2200" b="1" dirty="0" smtClean="0">
                <a:latin typeface="Times New Roman" pitchFamily="18" charset="0"/>
                <a:cs typeface="Times New Roman" pitchFamily="18" charset="0"/>
              </a:rPr>
              <a:t>Changes in Shape due to Differential Stress </a:t>
            </a:r>
            <a:endParaRPr lang="en-US" sz="2200" b="1" dirty="0">
              <a:latin typeface="Times New Roman" pitchFamily="18" charset="0"/>
              <a:cs typeface="Times New Roman" pitchFamily="18" charset="0"/>
            </a:endParaRPr>
          </a:p>
        </p:txBody>
      </p:sp>
      <p:sp>
        <p:nvSpPr>
          <p:cNvPr id="4" name="Rectangle 3"/>
          <p:cNvSpPr/>
          <p:nvPr/>
        </p:nvSpPr>
        <p:spPr>
          <a:xfrm>
            <a:off x="533400" y="1113472"/>
            <a:ext cx="8153400" cy="1477328"/>
          </a:xfrm>
          <a:prstGeom prst="rect">
            <a:avLst/>
          </a:prstGeom>
        </p:spPr>
        <p:txBody>
          <a:bodyPr wrap="square">
            <a:spAutoFit/>
          </a:bodyPr>
          <a:lstStyle/>
          <a:p>
            <a:r>
              <a:rPr lang="en-US" dirty="0" smtClean="0">
                <a:latin typeface="Times New Roman" pitchFamily="18" charset="0"/>
                <a:cs typeface="Times New Roman" pitchFamily="18" charset="0"/>
              </a:rPr>
              <a:t>• Differential stresses may cause once </a:t>
            </a:r>
            <a:r>
              <a:rPr lang="en-US" b="1" i="1" dirty="0" err="1" smtClean="0">
                <a:latin typeface="Times New Roman" pitchFamily="18" charset="0"/>
                <a:cs typeface="Times New Roman" pitchFamily="18" charset="0"/>
              </a:rPr>
              <a:t>equant</a:t>
            </a:r>
            <a:r>
              <a:rPr lang="en-US" b="1"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(~same length in all dimensions) to become </a:t>
            </a:r>
            <a:r>
              <a:rPr lang="en-US" b="1" i="1" dirty="0" smtClean="0">
                <a:latin typeface="Times New Roman" pitchFamily="18" charset="0"/>
                <a:cs typeface="Times New Roman" pitchFamily="18" charset="0"/>
              </a:rPr>
              <a:t>elongate </a:t>
            </a:r>
            <a:r>
              <a:rPr lang="en-US" dirty="0" smtClean="0">
                <a:latin typeface="Times New Roman" pitchFamily="18" charset="0"/>
                <a:cs typeface="Times New Roman" pitchFamily="18" charset="0"/>
              </a:rPr>
              <a:t>or </a:t>
            </a:r>
            <a:r>
              <a:rPr lang="en-US" b="1" i="1" dirty="0" smtClean="0">
                <a:latin typeface="Times New Roman" pitchFamily="18" charset="0"/>
                <a:cs typeface="Times New Roman" pitchFamily="18" charset="0"/>
              </a:rPr>
              <a:t>tabular/platy </a:t>
            </a:r>
            <a:r>
              <a:rPr lang="en-US" dirty="0" smtClean="0">
                <a:latin typeface="Times New Roman" pitchFamily="18" charset="0"/>
                <a:cs typeface="Times New Roman" pitchFamily="18" charset="0"/>
              </a:rPr>
              <a:t>in shape.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The preferred orientation of these </a:t>
            </a:r>
            <a:r>
              <a:rPr lang="en-US" dirty="0" err="1" smtClean="0">
                <a:latin typeface="Times New Roman" pitchFamily="18" charset="0"/>
                <a:cs typeface="Times New Roman" pitchFamily="18" charset="0"/>
              </a:rPr>
              <a:t>inequant</a:t>
            </a:r>
            <a:r>
              <a:rPr lang="en-US" dirty="0" smtClean="0">
                <a:latin typeface="Times New Roman" pitchFamily="18" charset="0"/>
                <a:cs typeface="Times New Roman" pitchFamily="18" charset="0"/>
              </a:rPr>
              <a:t> grains gives the rock a </a:t>
            </a:r>
            <a:r>
              <a:rPr lang="en-US" b="1" i="1" dirty="0" smtClean="0">
                <a:latin typeface="Times New Roman" pitchFamily="18" charset="0"/>
                <a:cs typeface="Times New Roman" pitchFamily="18" charset="0"/>
              </a:rPr>
              <a:t>foliation </a:t>
            </a:r>
            <a:r>
              <a:rPr lang="en-US" dirty="0" smtClean="0">
                <a:latin typeface="Times New Roman" pitchFamily="18" charset="0"/>
                <a:cs typeface="Times New Roman" pitchFamily="18" charset="0"/>
              </a:rPr>
              <a:t>(a planar fabric)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t="9664"/>
          <a:stretch>
            <a:fillRect/>
          </a:stretch>
        </p:blipFill>
        <p:spPr bwMode="auto">
          <a:xfrm>
            <a:off x="928688" y="990600"/>
            <a:ext cx="7605712" cy="5126107"/>
          </a:xfrm>
          <a:prstGeom prst="rect">
            <a:avLst/>
          </a:prstGeom>
          <a:noFill/>
          <a:ln w="9525">
            <a:noFill/>
            <a:miter lim="800000"/>
            <a:headEnd/>
            <a:tailEnd/>
          </a:ln>
          <a:effectLst/>
        </p:spPr>
      </p:pic>
      <p:sp>
        <p:nvSpPr>
          <p:cNvPr id="3" name="Rectangle 2"/>
          <p:cNvSpPr/>
          <p:nvPr/>
        </p:nvSpPr>
        <p:spPr>
          <a:xfrm>
            <a:off x="3200400" y="228600"/>
            <a:ext cx="4572000" cy="430887"/>
          </a:xfrm>
          <a:prstGeom prst="rect">
            <a:avLst/>
          </a:prstGeom>
        </p:spPr>
        <p:txBody>
          <a:bodyPr>
            <a:spAutoFit/>
          </a:bodyPr>
          <a:lstStyle/>
          <a:p>
            <a:r>
              <a:rPr lang="en-US" sz="2200" b="1" dirty="0" smtClean="0">
                <a:latin typeface="Times New Roman" pitchFamily="18" charset="0"/>
                <a:cs typeface="Times New Roman" pitchFamily="18" charset="0"/>
              </a:rPr>
              <a:t>Formation of Foliation </a:t>
            </a:r>
            <a:endParaRPr lang="en-US" sz="2200" b="1"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t="8601"/>
          <a:stretch>
            <a:fillRect/>
          </a:stretch>
        </p:blipFill>
        <p:spPr bwMode="auto">
          <a:xfrm>
            <a:off x="1395413" y="1143000"/>
            <a:ext cx="6605587" cy="4520159"/>
          </a:xfrm>
          <a:prstGeom prst="rect">
            <a:avLst/>
          </a:prstGeom>
          <a:noFill/>
          <a:ln w="9525">
            <a:noFill/>
            <a:miter lim="800000"/>
            <a:headEnd/>
            <a:tailEnd/>
          </a:ln>
          <a:effectLst/>
        </p:spPr>
      </p:pic>
      <p:sp>
        <p:nvSpPr>
          <p:cNvPr id="3" name="Rectangle 2"/>
          <p:cNvSpPr/>
          <p:nvPr/>
        </p:nvSpPr>
        <p:spPr>
          <a:xfrm>
            <a:off x="2286000" y="304800"/>
            <a:ext cx="5334000" cy="430887"/>
          </a:xfrm>
          <a:prstGeom prst="rect">
            <a:avLst/>
          </a:prstGeom>
        </p:spPr>
        <p:txBody>
          <a:bodyPr wrap="square">
            <a:spAutoFit/>
          </a:bodyPr>
          <a:lstStyle/>
          <a:p>
            <a:r>
              <a:rPr lang="en-US" sz="2200" b="1" dirty="0" smtClean="0">
                <a:latin typeface="Times New Roman" pitchFamily="18" charset="0"/>
                <a:cs typeface="Times New Roman" pitchFamily="18" charset="0"/>
              </a:rPr>
              <a:t>Changing Temperature and Pressure</a:t>
            </a:r>
            <a:r>
              <a:rPr lang="en-US" sz="2200" dirty="0" smtClean="0">
                <a:latin typeface="Times New Roman" pitchFamily="18" charset="0"/>
                <a:cs typeface="Times New Roman" pitchFamily="18" charset="0"/>
              </a:rPr>
              <a:t> </a:t>
            </a:r>
            <a:endParaRPr lang="en-US" sz="22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7600" y="437346"/>
            <a:ext cx="1981200" cy="477054"/>
          </a:xfrm>
          <a:prstGeom prst="rect">
            <a:avLst/>
          </a:prstGeom>
        </p:spPr>
        <p:txBody>
          <a:bodyPr wrap="square">
            <a:spAutoFit/>
          </a:bodyPr>
          <a:lstStyle/>
          <a:p>
            <a:r>
              <a:rPr lang="en-US" sz="2500" b="1" dirty="0" smtClean="0">
                <a:latin typeface="Times New Roman" pitchFamily="18" charset="0"/>
                <a:cs typeface="Times New Roman" pitchFamily="18" charset="0"/>
              </a:rPr>
              <a:t>Temperature </a:t>
            </a:r>
            <a:endParaRPr lang="en-US" sz="2500" b="1" dirty="0">
              <a:latin typeface="Times New Roman" pitchFamily="18" charset="0"/>
              <a:cs typeface="Times New Roman" pitchFamily="18" charset="0"/>
            </a:endParaRPr>
          </a:p>
        </p:txBody>
      </p:sp>
      <p:sp>
        <p:nvSpPr>
          <p:cNvPr id="3" name="Rectangle 2"/>
          <p:cNvSpPr/>
          <p:nvPr/>
        </p:nvSpPr>
        <p:spPr>
          <a:xfrm>
            <a:off x="533400" y="1273076"/>
            <a:ext cx="8153400" cy="2308324"/>
          </a:xfrm>
          <a:prstGeom prst="rect">
            <a:avLst/>
          </a:prstGeom>
        </p:spPr>
        <p:txBody>
          <a:bodyPr wrap="square">
            <a:spAutoFit/>
          </a:bodyPr>
          <a:lstStyle/>
          <a:p>
            <a:pPr algn="just">
              <a:buFont typeface="Wingdings" pitchFamily="2" charset="2"/>
              <a:buChar char="Ø"/>
            </a:pPr>
            <a:r>
              <a:rPr lang="en-US" dirty="0" smtClean="0">
                <a:latin typeface="Times New Roman" pitchFamily="18" charset="0"/>
                <a:cs typeface="Times New Roman" pitchFamily="18" charset="0"/>
              </a:rPr>
              <a:t>Temperature increases with depth in the Earth along the Geothermal Gradient.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Thus higher temperature can occur by burial of rock.</a:t>
            </a:r>
          </a:p>
          <a:p>
            <a:pPr algn="just">
              <a:buFont typeface="Wingdings" pitchFamily="2" charset="2"/>
              <a:buChar char="Ø"/>
            </a:pPr>
            <a:r>
              <a:rPr lang="en-US" dirty="0" smtClean="0">
                <a:latin typeface="Times New Roman" pitchFamily="18" charset="0"/>
                <a:cs typeface="Times New Roman" pitchFamily="18" charset="0"/>
              </a:rPr>
              <a:t>Heat increases the rate of the chemical reactions that yield new minerals as parent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rocks are metamorphosed.</a:t>
            </a:r>
          </a:p>
          <a:p>
            <a:pPr algn="just">
              <a:buFont typeface="Wingdings" pitchFamily="2" charset="2"/>
              <a:buChar char="Ø"/>
            </a:pPr>
            <a:r>
              <a:rPr lang="en-US" dirty="0" smtClean="0">
                <a:latin typeface="Times New Roman" pitchFamily="18" charset="0"/>
                <a:cs typeface="Times New Roman" pitchFamily="18" charset="0"/>
              </a:rPr>
              <a:t>The heat may come from magma intrusion or deep burial via </a:t>
            </a:r>
            <a:r>
              <a:rPr lang="en-US" dirty="0" err="1" smtClean="0">
                <a:latin typeface="Times New Roman" pitchFamily="18" charset="0"/>
                <a:cs typeface="Times New Roman" pitchFamily="18" charset="0"/>
              </a:rPr>
              <a:t>subduction</a:t>
            </a:r>
            <a:r>
              <a:rPr lang="en-US" dirty="0" smtClean="0">
                <a:latin typeface="Times New Roman" pitchFamily="18" charset="0"/>
                <a:cs typeface="Times New Roman" pitchFamily="18" charset="0"/>
              </a:rPr>
              <a:t> at convergent boundaries.</a:t>
            </a:r>
          </a:p>
          <a:p>
            <a:pPr algn="just">
              <a:buFont typeface="Wingdings" pitchFamily="2" charset="2"/>
              <a:buChar char="Ø"/>
            </a:pPr>
            <a:r>
              <a:rPr lang="en-US" dirty="0" smtClean="0">
                <a:latin typeface="Times New Roman" pitchFamily="18" charset="0"/>
                <a:cs typeface="Times New Roman" pitchFamily="18" charset="0"/>
              </a:rPr>
              <a:t>In country rock surrounding a magma body, heat’s effect decreases with distance from the magma body. </a:t>
            </a:r>
            <a:endParaRPr lang="en-US"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5200" y="304800"/>
            <a:ext cx="2286000" cy="477054"/>
          </a:xfrm>
          <a:prstGeom prst="rect">
            <a:avLst/>
          </a:prstGeom>
        </p:spPr>
        <p:txBody>
          <a:bodyPr wrap="square">
            <a:spAutoFit/>
          </a:bodyPr>
          <a:lstStyle/>
          <a:p>
            <a:r>
              <a:rPr lang="en-US" sz="2500" b="1" dirty="0" smtClean="0">
                <a:latin typeface="Times New Roman" pitchFamily="18" charset="0"/>
                <a:cs typeface="Times New Roman" pitchFamily="18" charset="0"/>
              </a:rPr>
              <a:t>Fluid Phase </a:t>
            </a:r>
            <a:endParaRPr lang="en-US" sz="2500" b="1" dirty="0">
              <a:latin typeface="Times New Roman" pitchFamily="18" charset="0"/>
              <a:cs typeface="Times New Roman" pitchFamily="18" charset="0"/>
            </a:endParaRPr>
          </a:p>
        </p:txBody>
      </p:sp>
      <p:sp>
        <p:nvSpPr>
          <p:cNvPr id="3" name="Rectangle 2"/>
          <p:cNvSpPr/>
          <p:nvPr/>
        </p:nvSpPr>
        <p:spPr>
          <a:xfrm>
            <a:off x="685800" y="988874"/>
            <a:ext cx="7696200" cy="1754326"/>
          </a:xfrm>
          <a:prstGeom prst="rect">
            <a:avLst/>
          </a:prstGeom>
        </p:spPr>
        <p:txBody>
          <a:bodyPr wrap="square">
            <a:spAutoFit/>
          </a:bodyPr>
          <a:lstStyle/>
          <a:p>
            <a:pPr algn="just"/>
            <a:r>
              <a:rPr lang="en-US" dirty="0" smtClean="0">
                <a:latin typeface="Times New Roman" pitchFamily="18" charset="0"/>
                <a:cs typeface="Times New Roman" pitchFamily="18" charset="0"/>
              </a:rPr>
              <a:t>Any existing open space between mineral grains in a rock can potentially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contain a fluid. This fluid is mostly H2O, but contains dissolved ions. The fluid phase is important because chemical reactions that involve changing a solid mineral into a new solid mineral can be greatly speeded up by having dissolved ions transported by the fluid. If chemical alteration of the rock takes place as a result of these fluids, the process is called </a:t>
            </a:r>
            <a:r>
              <a:rPr lang="en-US" b="1" i="1" dirty="0" err="1" smtClean="0">
                <a:latin typeface="Times New Roman" pitchFamily="18" charset="0"/>
                <a:cs typeface="Times New Roman" pitchFamily="18" charset="0"/>
              </a:rPr>
              <a:t>metasomatism</a:t>
            </a:r>
            <a:r>
              <a:rPr lang="en-US" dirty="0" smtClean="0">
                <a:latin typeface="Times New Roman" pitchFamily="18" charset="0"/>
                <a:cs typeface="Times New Roman" pitchFamily="18" charset="0"/>
              </a:rPr>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33600" y="152400"/>
            <a:ext cx="5410200" cy="477054"/>
          </a:xfrm>
          <a:prstGeom prst="rect">
            <a:avLst/>
          </a:prstGeom>
        </p:spPr>
        <p:txBody>
          <a:bodyPr wrap="square">
            <a:spAutoFit/>
          </a:bodyPr>
          <a:lstStyle/>
          <a:p>
            <a:r>
              <a:rPr lang="en-US" sz="2500" b="1" dirty="0" smtClean="0">
                <a:latin typeface="Times New Roman" pitchFamily="18" charset="0"/>
                <a:cs typeface="Times New Roman" pitchFamily="18" charset="0"/>
              </a:rPr>
              <a:t>The Role of Hydrothermal Fluids</a:t>
            </a:r>
            <a:r>
              <a:rPr lang="en-US" sz="2500" dirty="0" smtClean="0">
                <a:latin typeface="Times New Roman" pitchFamily="18" charset="0"/>
                <a:cs typeface="Times New Roman" pitchFamily="18" charset="0"/>
              </a:rPr>
              <a:t> </a:t>
            </a:r>
            <a:endParaRPr lang="en-US" sz="2500" dirty="0">
              <a:latin typeface="Times New Roman" pitchFamily="18" charset="0"/>
              <a:cs typeface="Times New Roman" pitchFamily="18" charset="0"/>
            </a:endParaRPr>
          </a:p>
        </p:txBody>
      </p:sp>
      <p:sp>
        <p:nvSpPr>
          <p:cNvPr id="4" name="Rectangle 3"/>
          <p:cNvSpPr/>
          <p:nvPr/>
        </p:nvSpPr>
        <p:spPr>
          <a:xfrm>
            <a:off x="533400" y="692289"/>
            <a:ext cx="8153400" cy="5632311"/>
          </a:xfrm>
          <a:prstGeom prst="rect">
            <a:avLst/>
          </a:prstGeom>
        </p:spPr>
        <p:txBody>
          <a:bodyPr wrap="square">
            <a:spAutoFit/>
          </a:bodyPr>
          <a:lstStyle/>
          <a:p>
            <a:r>
              <a:rPr lang="en-US" dirty="0" smtClean="0">
                <a:latin typeface="Times New Roman" pitchFamily="18" charset="0"/>
                <a:cs typeface="Times New Roman" pitchFamily="18" charset="0"/>
              </a:rPr>
              <a:t>• </a:t>
            </a:r>
            <a:r>
              <a:rPr lang="en-US" b="1" i="1" dirty="0" smtClean="0">
                <a:latin typeface="Times New Roman" pitchFamily="18" charset="0"/>
                <a:cs typeface="Times New Roman" pitchFamily="18" charset="0"/>
              </a:rPr>
              <a:t>Hydrothermal fluids </a:t>
            </a:r>
            <a:r>
              <a:rPr lang="en-US" dirty="0" smtClean="0">
                <a:latin typeface="Times New Roman" pitchFamily="18" charset="0"/>
                <a:cs typeface="Times New Roman" pitchFamily="18" charset="0"/>
              </a:rPr>
              <a:t>- Include hot water, steam, and </a:t>
            </a:r>
            <a:r>
              <a:rPr lang="en-US" b="1" i="1" dirty="0" smtClean="0">
                <a:latin typeface="Times New Roman" pitchFamily="18" charset="0"/>
                <a:cs typeface="Times New Roman" pitchFamily="18" charset="0"/>
              </a:rPr>
              <a:t>supercritical fluid</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Hydrothermal fluids are chemically-active in that they are able to dissolve certain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minerals, so hydrothermal fluids are solutions, not just water.</a:t>
            </a:r>
          </a:p>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b="1" i="1" dirty="0" smtClean="0">
                <a:latin typeface="Times New Roman" pitchFamily="18" charset="0"/>
                <a:cs typeface="Times New Roman" pitchFamily="18" charset="0"/>
              </a:rPr>
              <a:t>Supercritical Fluid </a:t>
            </a:r>
            <a:r>
              <a:rPr lang="en-US" dirty="0" smtClean="0">
                <a:latin typeface="Times New Roman" pitchFamily="18" charset="0"/>
                <a:cs typeface="Times New Roman" pitchFamily="18" charset="0"/>
              </a:rPr>
              <a:t>– A substance that forms under high temps and pressures that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has properties of both a gas and a liquid. Supercritical fluids permeate rocks like 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gas and react with minerals like a fluid.</a:t>
            </a:r>
          </a:p>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Where does this fluid come from?</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 groundwater that percolates downward.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2- water and volatiles released from magma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3- water is released during some metamorphic reactions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smtClean="0">
              <a:latin typeface="Times New Roman" pitchFamily="18" charset="0"/>
              <a:cs typeface="Times New Roman" pitchFamily="18" charset="0"/>
            </a:endParaRPr>
          </a:p>
          <a:p>
            <a:endParaRPr lang="en-US" i="1" dirty="0" smtClean="0">
              <a:latin typeface="Times New Roman" pitchFamily="18" charset="0"/>
              <a:cs typeface="Times New Roman" pitchFamily="18" charset="0"/>
            </a:endParaRPr>
          </a:p>
          <a:p>
            <a:r>
              <a:rPr lang="en-US" i="1" dirty="0" smtClean="0">
                <a:latin typeface="Times New Roman" pitchFamily="18" charset="0"/>
                <a:cs typeface="Times New Roman" pitchFamily="18" charset="0"/>
              </a:rPr>
              <a:t/>
            </a:r>
            <a:br>
              <a:rPr lang="en-US" i="1" dirty="0" smtClean="0">
                <a:latin typeface="Times New Roman" pitchFamily="18" charset="0"/>
                <a:cs typeface="Times New Roman" pitchFamily="18" charset="0"/>
              </a:rPr>
            </a:br>
            <a:r>
              <a:rPr lang="en-US" dirty="0" smtClean="0">
                <a:latin typeface="Times New Roman" pitchFamily="18" charset="0"/>
                <a:cs typeface="Times New Roman" pitchFamily="18" charset="0"/>
              </a:rPr>
              <a:t>• Hydrothermal fluids speed metamorphic reactions because fluids allow for easy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transport of ions and fluids are consumed in some reactions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pic>
        <p:nvPicPr>
          <p:cNvPr id="5" name="Picture 2"/>
          <p:cNvPicPr>
            <a:picLocks noChangeAspect="1" noChangeArrowheads="1"/>
          </p:cNvPicPr>
          <p:nvPr/>
        </p:nvPicPr>
        <p:blipFill>
          <a:blip r:embed="rId2">
            <a:duotone>
              <a:schemeClr val="accent1">
                <a:shade val="45000"/>
                <a:satMod val="135000"/>
              </a:schemeClr>
              <a:prstClr val="white"/>
            </a:duotone>
          </a:blip>
          <a:srcRect/>
          <a:stretch>
            <a:fillRect/>
          </a:stretch>
        </p:blipFill>
        <p:spPr bwMode="auto">
          <a:xfrm>
            <a:off x="1066800" y="4162425"/>
            <a:ext cx="6657975" cy="638175"/>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152400"/>
            <a:ext cx="5486400" cy="630942"/>
          </a:xfrm>
          <a:prstGeom prst="rect">
            <a:avLst/>
          </a:prstGeom>
        </p:spPr>
        <p:txBody>
          <a:bodyPr wrap="square">
            <a:spAutoFit/>
          </a:bodyPr>
          <a:lstStyle/>
          <a:p>
            <a:r>
              <a:rPr lang="en-US" sz="3500" dirty="0" smtClean="0">
                <a:latin typeface="Cambria" pitchFamily="18" charset="0"/>
                <a:cs typeface="Times New Roman" pitchFamily="18" charset="0"/>
              </a:rPr>
              <a:t>Grade of Metamorphism </a:t>
            </a:r>
            <a:endParaRPr lang="en-US" sz="3500" dirty="0">
              <a:latin typeface="Cambria" pitchFamily="18" charset="0"/>
              <a:cs typeface="Times New Roman" pitchFamily="18" charset="0"/>
            </a:endParaRPr>
          </a:p>
        </p:txBody>
      </p:sp>
      <p:sp>
        <p:nvSpPr>
          <p:cNvPr id="5" name="Rectangle 4"/>
          <p:cNvSpPr/>
          <p:nvPr/>
        </p:nvSpPr>
        <p:spPr>
          <a:xfrm>
            <a:off x="609600" y="838200"/>
            <a:ext cx="7848600" cy="646331"/>
          </a:xfrm>
          <a:prstGeom prst="rect">
            <a:avLst/>
          </a:prstGeom>
        </p:spPr>
        <p:txBody>
          <a:bodyPr wrap="square">
            <a:spAutoFit/>
          </a:bodyPr>
          <a:lstStyle/>
          <a:p>
            <a:pPr algn="just"/>
            <a:r>
              <a:rPr lang="en-US" b="1" i="1" dirty="0" smtClean="0">
                <a:latin typeface="Times New Roman" pitchFamily="18" charset="0"/>
                <a:cs typeface="Times New Roman" pitchFamily="18" charset="0"/>
              </a:rPr>
              <a:t>Metamorphic grade </a:t>
            </a:r>
            <a:r>
              <a:rPr lang="en-US" dirty="0" smtClean="0">
                <a:latin typeface="Times New Roman" pitchFamily="18" charset="0"/>
                <a:cs typeface="Times New Roman" pitchFamily="18" charset="0"/>
              </a:rPr>
              <a:t>is a general term for describing the relative temperature 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pressure conditions under which metamorphic rocks form. </a:t>
            </a:r>
          </a:p>
        </p:txBody>
      </p:sp>
      <p:sp>
        <p:nvSpPr>
          <p:cNvPr id="10" name="Rectangle 9"/>
          <p:cNvSpPr/>
          <p:nvPr/>
        </p:nvSpPr>
        <p:spPr>
          <a:xfrm>
            <a:off x="685800" y="1600200"/>
            <a:ext cx="7696200" cy="1200329"/>
          </a:xfrm>
          <a:prstGeom prst="rect">
            <a:avLst/>
          </a:prstGeom>
        </p:spPr>
        <p:txBody>
          <a:bodyPr wrap="square">
            <a:spAutoFit/>
          </a:bodyPr>
          <a:lstStyle/>
          <a:p>
            <a:r>
              <a:rPr lang="en-US" dirty="0" smtClean="0">
                <a:latin typeface="Times New Roman" pitchFamily="18" charset="0"/>
                <a:cs typeface="Times New Roman" pitchFamily="18" charset="0"/>
              </a:rPr>
              <a:t>• </a:t>
            </a:r>
            <a:r>
              <a:rPr lang="en-US" b="1" i="1" dirty="0" smtClean="0">
                <a:latin typeface="Times New Roman" pitchFamily="18" charset="0"/>
                <a:cs typeface="Times New Roman" pitchFamily="18" charset="0"/>
              </a:rPr>
              <a:t>Low-Grade </a:t>
            </a:r>
            <a:r>
              <a:rPr lang="en-US" dirty="0" smtClean="0">
                <a:latin typeface="Times New Roman" pitchFamily="18" charset="0"/>
                <a:cs typeface="Times New Roman" pitchFamily="18" charset="0"/>
              </a:rPr>
              <a:t>– rocks that form under low temperatures (200-320o C)</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b="1" i="1" dirty="0" smtClean="0">
                <a:latin typeface="Times New Roman" pitchFamily="18" charset="0"/>
                <a:cs typeface="Times New Roman" pitchFamily="18" charset="0"/>
              </a:rPr>
              <a:t>Intermediate-Grade </a:t>
            </a:r>
            <a:r>
              <a:rPr lang="en-US" dirty="0" smtClean="0">
                <a:latin typeface="Times New Roman" pitchFamily="18" charset="0"/>
                <a:cs typeface="Times New Roman" pitchFamily="18" charset="0"/>
              </a:rPr>
              <a:t>– rocks that form under temperatures (320-600o C)</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b="1" i="1" dirty="0" smtClean="0">
                <a:latin typeface="Times New Roman" pitchFamily="18" charset="0"/>
                <a:cs typeface="Times New Roman" pitchFamily="18" charset="0"/>
              </a:rPr>
              <a:t>High-Grade </a:t>
            </a:r>
            <a:r>
              <a:rPr lang="en-US" dirty="0" smtClean="0">
                <a:latin typeface="Times New Roman" pitchFamily="18" charset="0"/>
                <a:cs typeface="Times New Roman" pitchFamily="18" charset="0"/>
              </a:rPr>
              <a:t>– rocks that form above ~600o C.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pic>
        <p:nvPicPr>
          <p:cNvPr id="1031" name="Picture 7"/>
          <p:cNvPicPr>
            <a:picLocks noChangeAspect="1" noChangeArrowheads="1"/>
          </p:cNvPicPr>
          <p:nvPr/>
        </p:nvPicPr>
        <p:blipFill>
          <a:blip r:embed="rId2"/>
          <a:srcRect/>
          <a:stretch>
            <a:fillRect/>
          </a:stretch>
        </p:blipFill>
        <p:spPr bwMode="auto">
          <a:xfrm>
            <a:off x="1143000" y="2743200"/>
            <a:ext cx="6791325" cy="32004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483513"/>
            <a:ext cx="5943600" cy="430887"/>
          </a:xfrm>
          <a:prstGeom prst="rect">
            <a:avLst/>
          </a:prstGeom>
        </p:spPr>
        <p:txBody>
          <a:bodyPr wrap="square">
            <a:spAutoFit/>
          </a:bodyPr>
          <a:lstStyle/>
          <a:p>
            <a:r>
              <a:rPr lang="en-US" sz="2200" b="1" dirty="0" err="1" smtClean="0">
                <a:latin typeface="Times New Roman" pitchFamily="18" charset="0"/>
                <a:cs typeface="Times New Roman" pitchFamily="18" charset="0"/>
              </a:rPr>
              <a:t>Prograde</a:t>
            </a:r>
            <a:r>
              <a:rPr lang="en-US" sz="2200" b="1" dirty="0" smtClean="0">
                <a:latin typeface="Times New Roman" pitchFamily="18" charset="0"/>
                <a:cs typeface="Times New Roman" pitchFamily="18" charset="0"/>
              </a:rPr>
              <a:t> &amp; Retrograde Metamorphism</a:t>
            </a:r>
            <a:r>
              <a:rPr lang="en-US" sz="2200" dirty="0" smtClean="0">
                <a:latin typeface="Times New Roman" pitchFamily="18" charset="0"/>
                <a:cs typeface="Times New Roman" pitchFamily="18" charset="0"/>
              </a:rPr>
              <a:t> </a:t>
            </a:r>
            <a:endParaRPr lang="en-US" sz="2200" dirty="0">
              <a:latin typeface="Times New Roman" pitchFamily="18" charset="0"/>
              <a:cs typeface="Times New Roman" pitchFamily="18" charset="0"/>
            </a:endParaRPr>
          </a:p>
        </p:txBody>
      </p:sp>
      <p:sp>
        <p:nvSpPr>
          <p:cNvPr id="5" name="Rectangle 4"/>
          <p:cNvSpPr/>
          <p:nvPr/>
        </p:nvSpPr>
        <p:spPr>
          <a:xfrm>
            <a:off x="533400" y="1342072"/>
            <a:ext cx="8305800" cy="1477328"/>
          </a:xfrm>
          <a:prstGeom prst="rect">
            <a:avLst/>
          </a:prstGeom>
        </p:spPr>
        <p:txBody>
          <a:bodyPr wrap="square">
            <a:spAutoFit/>
          </a:bodyPr>
          <a:lstStyle/>
          <a:p>
            <a:pPr algn="just"/>
            <a:r>
              <a:rPr lang="en-US" b="1" i="1" dirty="0" err="1" smtClean="0">
                <a:latin typeface="Times New Roman" pitchFamily="18" charset="0"/>
                <a:cs typeface="Times New Roman" pitchFamily="18" charset="0"/>
              </a:rPr>
              <a:t>Prograde</a:t>
            </a:r>
            <a:r>
              <a:rPr lang="en-US" b="1" i="1" dirty="0" smtClean="0">
                <a:latin typeface="Times New Roman" pitchFamily="18" charset="0"/>
                <a:cs typeface="Times New Roman" pitchFamily="18" charset="0"/>
              </a:rPr>
              <a:t> Metamorphism </a:t>
            </a:r>
            <a:r>
              <a:rPr lang="en-US" dirty="0" smtClean="0">
                <a:latin typeface="Times New Roman" pitchFamily="18" charset="0"/>
                <a:cs typeface="Times New Roman" pitchFamily="18" charset="0"/>
              </a:rPr>
              <a:t>– Metamorphism that occurs while temp and pressure progressively increase. They form minerals that are stable at higher temp and pressure. </a:t>
            </a:r>
            <a:r>
              <a:rPr lang="en-US" dirty="0" err="1" smtClean="0">
                <a:latin typeface="Times New Roman" pitchFamily="18" charset="0"/>
                <a:cs typeface="Times New Roman" pitchFamily="18" charset="0"/>
              </a:rPr>
              <a:t>Neocrystallization</a:t>
            </a:r>
            <a:r>
              <a:rPr lang="en-US" dirty="0" smtClean="0">
                <a:latin typeface="Times New Roman" pitchFamily="18" charset="0"/>
                <a:cs typeface="Times New Roman" pitchFamily="18" charset="0"/>
              </a:rPr>
              <a:t> commonly releases water in the host rock, so high grade rocks tend to be drier (little no OH-) than low grade rocks. So, schist loses its </a:t>
            </a:r>
            <a:r>
              <a:rPr lang="en-US" dirty="0" err="1" smtClean="0">
                <a:latin typeface="Times New Roman" pitchFamily="18" charset="0"/>
                <a:cs typeface="Times New Roman" pitchFamily="18" charset="0"/>
              </a:rPr>
              <a:t>schistosity</a:t>
            </a:r>
            <a:r>
              <a:rPr lang="en-US" dirty="0" smtClean="0">
                <a:latin typeface="Times New Roman" pitchFamily="18" charset="0"/>
                <a:cs typeface="Times New Roman" pitchFamily="18" charset="0"/>
              </a:rPr>
              <a:t> at high grades and may form gneiss. </a:t>
            </a:r>
            <a:endParaRPr lang="en-US" dirty="0">
              <a:latin typeface="Times New Roman" pitchFamily="18" charset="0"/>
              <a:cs typeface="Times New Roman" pitchFamily="18" charset="0"/>
            </a:endParaRPr>
          </a:p>
        </p:txBody>
      </p:sp>
      <p:pic>
        <p:nvPicPr>
          <p:cNvPr id="47106" name="Picture 2"/>
          <p:cNvPicPr>
            <a:picLocks noChangeAspect="1" noChangeArrowheads="1"/>
          </p:cNvPicPr>
          <p:nvPr/>
        </p:nvPicPr>
        <p:blipFill>
          <a:blip r:embed="rId2">
            <a:duotone>
              <a:schemeClr val="accent1">
                <a:shade val="45000"/>
                <a:satMod val="135000"/>
              </a:schemeClr>
              <a:prstClr val="white"/>
            </a:duotone>
          </a:blip>
          <a:srcRect/>
          <a:stretch>
            <a:fillRect/>
          </a:stretch>
        </p:blipFill>
        <p:spPr bwMode="auto">
          <a:xfrm>
            <a:off x="1371600" y="2922949"/>
            <a:ext cx="3810000" cy="963251"/>
          </a:xfrm>
          <a:prstGeom prst="rect">
            <a:avLst/>
          </a:prstGeom>
          <a:noFill/>
          <a:ln w="9525">
            <a:noFill/>
            <a:miter lim="800000"/>
            <a:headEnd/>
            <a:tailEnd/>
          </a:ln>
          <a:effectLst/>
        </p:spPr>
      </p:pic>
      <p:sp>
        <p:nvSpPr>
          <p:cNvPr id="7" name="Rectangle 6"/>
          <p:cNvSpPr/>
          <p:nvPr/>
        </p:nvSpPr>
        <p:spPr>
          <a:xfrm>
            <a:off x="533400" y="4237672"/>
            <a:ext cx="8153400" cy="1477328"/>
          </a:xfrm>
          <a:prstGeom prst="rect">
            <a:avLst/>
          </a:prstGeom>
        </p:spPr>
        <p:txBody>
          <a:bodyPr wrap="square">
            <a:spAutoFit/>
          </a:bodyPr>
          <a:lstStyle/>
          <a:p>
            <a:pPr algn="just"/>
            <a:r>
              <a:rPr lang="en-US" b="1" i="1" dirty="0" smtClean="0">
                <a:latin typeface="Times New Roman" pitchFamily="18" charset="0"/>
                <a:cs typeface="Times New Roman" pitchFamily="18" charset="0"/>
              </a:rPr>
              <a:t>Retrograde Metamorphism </a:t>
            </a:r>
            <a:r>
              <a:rPr lang="en-US" dirty="0" smtClean="0">
                <a:latin typeface="Times New Roman" pitchFamily="18" charset="0"/>
                <a:cs typeface="Times New Roman" pitchFamily="18" charset="0"/>
              </a:rPr>
              <a:t>– Metamorphism that occurs when temp and pressure decreases. For metamorphic reactions to occur in these conditions, water must be added to the rock (hydrothermal fluids). Without water, high grade rocks cannot be retrograded. This is why very old (billions of years) high grade rocks are exposed at the surface of the Earth in certain places. </a:t>
            </a:r>
            <a:endParaRPr lang="en-US"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31058"/>
            <a:ext cx="7924800" cy="630942"/>
          </a:xfrm>
          <a:prstGeom prst="rect">
            <a:avLst/>
          </a:prstGeom>
        </p:spPr>
        <p:txBody>
          <a:bodyPr wrap="square">
            <a:spAutoFit/>
          </a:bodyPr>
          <a:lstStyle/>
          <a:p>
            <a:r>
              <a:rPr lang="en-US" sz="3500" b="1" dirty="0" smtClean="0">
                <a:latin typeface="Cambria" pitchFamily="18" charset="0"/>
              </a:rPr>
              <a:t>Formation of Metamorphic Textures </a:t>
            </a:r>
            <a:endParaRPr lang="en-US" sz="3500" b="1" dirty="0">
              <a:latin typeface="Cambria" pitchFamily="18" charset="0"/>
            </a:endParaRPr>
          </a:p>
        </p:txBody>
      </p:sp>
      <p:pic>
        <p:nvPicPr>
          <p:cNvPr id="18433" name="Picture 1"/>
          <p:cNvPicPr>
            <a:picLocks noChangeAspect="1" noChangeArrowheads="1"/>
          </p:cNvPicPr>
          <p:nvPr/>
        </p:nvPicPr>
        <p:blipFill>
          <a:blip r:embed="rId2"/>
          <a:srcRect/>
          <a:stretch>
            <a:fillRect/>
          </a:stretch>
        </p:blipFill>
        <p:spPr bwMode="auto">
          <a:xfrm>
            <a:off x="457200" y="990600"/>
            <a:ext cx="8313952" cy="5638800"/>
          </a:xfrm>
          <a:prstGeom prst="rect">
            <a:avLst/>
          </a:prstGeom>
          <a:noFill/>
          <a:ln w="9525">
            <a:noFill/>
            <a:miter lim="800000"/>
            <a:headEnd/>
            <a:tailEnd/>
          </a:ln>
          <a:effectLst/>
        </p:spPr>
      </p:pic>
      <p:sp>
        <p:nvSpPr>
          <p:cNvPr id="4" name="Oval 3"/>
          <p:cNvSpPr/>
          <p:nvPr/>
        </p:nvSpPr>
        <p:spPr>
          <a:xfrm>
            <a:off x="5486400" y="914400"/>
            <a:ext cx="228600" cy="228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Metamorphism"/>
          <p:cNvPicPr>
            <a:picLocks noChangeAspect="1" noChangeArrowheads="1"/>
          </p:cNvPicPr>
          <p:nvPr/>
        </p:nvPicPr>
        <p:blipFill>
          <a:blip r:embed="rId2"/>
          <a:srcRect/>
          <a:stretch>
            <a:fillRect/>
          </a:stretch>
        </p:blipFill>
        <p:spPr bwMode="auto">
          <a:xfrm>
            <a:off x="3305175" y="3190874"/>
            <a:ext cx="5762625" cy="3590926"/>
          </a:xfrm>
          <a:prstGeom prst="rect">
            <a:avLst/>
          </a:prstGeom>
          <a:noFill/>
        </p:spPr>
      </p:pic>
      <p:sp>
        <p:nvSpPr>
          <p:cNvPr id="17409" name="Rectangle 1"/>
          <p:cNvSpPr>
            <a:spLocks noChangeArrowheads="1"/>
          </p:cNvSpPr>
          <p:nvPr/>
        </p:nvSpPr>
        <p:spPr bwMode="auto">
          <a:xfrm>
            <a:off x="2209800" y="152400"/>
            <a:ext cx="5178277" cy="63094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500" b="1" i="0" u="none" strike="noStrike" cap="none" normalizeH="0" baseline="0" dirty="0" smtClean="0">
                <a:ln>
                  <a:noFill/>
                </a:ln>
                <a:solidFill>
                  <a:srgbClr val="000000"/>
                </a:solidFill>
                <a:effectLst/>
                <a:latin typeface="Cambria" pitchFamily="18" charset="0"/>
                <a:ea typeface="Times New Roman" pitchFamily="18" charset="0"/>
                <a:cs typeface="Times New Roman" pitchFamily="18" charset="0"/>
              </a:rPr>
              <a:t>Types of Metamorphism</a:t>
            </a:r>
            <a:endParaRPr kumimoji="0" lang="en-US" sz="3500" b="1" i="0" u="none" strike="noStrike" cap="none" normalizeH="0" baseline="0" dirty="0" smtClean="0">
              <a:ln>
                <a:noFill/>
              </a:ln>
              <a:solidFill>
                <a:schemeClr val="tx1"/>
              </a:solidFill>
              <a:effectLst/>
              <a:latin typeface="Cambria" pitchFamily="18" charset="0"/>
              <a:cs typeface="Arial" pitchFamily="34" charset="0"/>
            </a:endParaRPr>
          </a:p>
        </p:txBody>
      </p:sp>
      <p:sp>
        <p:nvSpPr>
          <p:cNvPr id="3" name="Rectangle 2"/>
          <p:cNvSpPr/>
          <p:nvPr/>
        </p:nvSpPr>
        <p:spPr>
          <a:xfrm>
            <a:off x="381000" y="838200"/>
            <a:ext cx="8229600" cy="1200329"/>
          </a:xfrm>
          <a:prstGeom prst="rect">
            <a:avLst/>
          </a:prstGeom>
        </p:spPr>
        <p:txBody>
          <a:bodyPr wrap="square">
            <a:spAutoFit/>
          </a:bodyPr>
          <a:lstStyle/>
          <a:p>
            <a:pPr algn="just"/>
            <a:r>
              <a:rPr lang="en-US" dirty="0" smtClean="0">
                <a:latin typeface="Times New Roman" pitchFamily="18" charset="0"/>
                <a:cs typeface="Times New Roman" pitchFamily="18" charset="0"/>
              </a:rPr>
              <a:t>Metamorphism can take place in several different environments where special conditions exist in terms of pressure, temperature, stress, conditions, or chemical environments. We here describe several </a:t>
            </a:r>
            <a:r>
              <a:rPr lang="en-US" dirty="0" err="1" smtClean="0">
                <a:latin typeface="Times New Roman" pitchFamily="18" charset="0"/>
                <a:cs typeface="Times New Roman" pitchFamily="18" charset="0"/>
              </a:rPr>
              <a:t>diffrent</a:t>
            </a:r>
            <a:r>
              <a:rPr lang="en-US" dirty="0" smtClean="0">
                <a:latin typeface="Times New Roman" pitchFamily="18" charset="0"/>
                <a:cs typeface="Times New Roman" pitchFamily="18" charset="0"/>
              </a:rPr>
              <a:t> types of metamorphism that are recognized. </a:t>
            </a:r>
          </a:p>
        </p:txBody>
      </p:sp>
      <p:sp>
        <p:nvSpPr>
          <p:cNvPr id="4" name="Rectangle 3"/>
          <p:cNvSpPr/>
          <p:nvPr/>
        </p:nvSpPr>
        <p:spPr>
          <a:xfrm>
            <a:off x="457200" y="1981200"/>
            <a:ext cx="4572000" cy="2031325"/>
          </a:xfrm>
          <a:prstGeom prst="rect">
            <a:avLst/>
          </a:prstGeom>
        </p:spPr>
        <p:txBody>
          <a:bodyPr>
            <a:spAutoFit/>
          </a:bodyPr>
          <a:lstStyle/>
          <a:p>
            <a:pPr>
              <a:buFont typeface="Wingdings" pitchFamily="2" charset="2"/>
              <a:buChar char="§"/>
            </a:pPr>
            <a:r>
              <a:rPr lang="en-US" i="1" dirty="0" smtClean="0">
                <a:latin typeface="Times New Roman" pitchFamily="18" charset="0"/>
                <a:cs typeface="Times New Roman" pitchFamily="18" charset="0"/>
              </a:rPr>
              <a:t> Contact Metamorphism</a:t>
            </a:r>
            <a:endParaRPr lang="en-US" dirty="0" smtClean="0">
              <a:latin typeface="Times New Roman" pitchFamily="18" charset="0"/>
              <a:cs typeface="Times New Roman" pitchFamily="18" charset="0"/>
            </a:endParaRPr>
          </a:p>
          <a:p>
            <a:pPr>
              <a:buFont typeface="Wingdings" pitchFamily="2" charset="2"/>
              <a:buChar char="§"/>
            </a:pPr>
            <a:r>
              <a:rPr lang="en-US" i="1" dirty="0" smtClean="0">
                <a:latin typeface="Times New Roman" pitchFamily="18" charset="0"/>
                <a:cs typeface="Times New Roman" pitchFamily="18" charset="0"/>
              </a:rPr>
              <a:t> Burial Metamorphism </a:t>
            </a:r>
            <a:endParaRPr lang="en-US" dirty="0" smtClean="0">
              <a:latin typeface="Times New Roman" pitchFamily="18" charset="0"/>
              <a:cs typeface="Times New Roman" pitchFamily="18" charset="0"/>
            </a:endParaRPr>
          </a:p>
          <a:p>
            <a:pPr>
              <a:buFont typeface="Wingdings" pitchFamily="2" charset="2"/>
              <a:buChar char="§"/>
            </a:pPr>
            <a:r>
              <a:rPr lang="en-US" i="1" dirty="0" smtClean="0">
                <a:latin typeface="Times New Roman" pitchFamily="18" charset="0"/>
                <a:cs typeface="Times New Roman" pitchFamily="18" charset="0"/>
              </a:rPr>
              <a:t> Dynamic Metamorphism </a:t>
            </a:r>
            <a:endParaRPr lang="en-US" dirty="0" smtClean="0">
              <a:latin typeface="Times New Roman" pitchFamily="18" charset="0"/>
              <a:cs typeface="Times New Roman" pitchFamily="18" charset="0"/>
            </a:endParaRPr>
          </a:p>
          <a:p>
            <a:pPr>
              <a:buFont typeface="Wingdings" pitchFamily="2" charset="2"/>
              <a:buChar char="§"/>
            </a:pPr>
            <a:r>
              <a:rPr lang="en-US" i="1" dirty="0" smtClean="0">
                <a:latin typeface="Times New Roman" pitchFamily="18" charset="0"/>
                <a:cs typeface="Times New Roman" pitchFamily="18" charset="0"/>
              </a:rPr>
              <a:t> Regional Metamorphism </a:t>
            </a:r>
            <a:endParaRPr lang="en-US" dirty="0" smtClean="0">
              <a:latin typeface="Times New Roman" pitchFamily="18" charset="0"/>
              <a:cs typeface="Times New Roman" pitchFamily="18" charset="0"/>
            </a:endParaRPr>
          </a:p>
          <a:p>
            <a:pPr>
              <a:buFont typeface="Wingdings" pitchFamily="2" charset="2"/>
              <a:buChar char="§"/>
            </a:pPr>
            <a:r>
              <a:rPr lang="en-US" i="1" dirty="0" smtClean="0">
                <a:latin typeface="Times New Roman" pitchFamily="18" charset="0"/>
                <a:cs typeface="Times New Roman" pitchFamily="18" charset="0"/>
              </a:rPr>
              <a:t> Hydrothermal Metamorphism </a:t>
            </a:r>
            <a:endParaRPr lang="en-US" dirty="0" smtClean="0">
              <a:latin typeface="Times New Roman" pitchFamily="18" charset="0"/>
              <a:cs typeface="Times New Roman" pitchFamily="18" charset="0"/>
            </a:endParaRPr>
          </a:p>
          <a:p>
            <a:pPr>
              <a:buFont typeface="Wingdings" pitchFamily="2" charset="2"/>
              <a:buChar char="§"/>
            </a:pP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Subduction</a:t>
            </a:r>
            <a:r>
              <a:rPr lang="en-US" i="1" dirty="0" smtClean="0">
                <a:latin typeface="Times New Roman" pitchFamily="18" charset="0"/>
                <a:cs typeface="Times New Roman" pitchFamily="18" charset="0"/>
              </a:rPr>
              <a:t> Related Metamorphism </a:t>
            </a:r>
            <a:endParaRPr lang="en-US" dirty="0" smtClean="0">
              <a:latin typeface="Times New Roman" pitchFamily="18" charset="0"/>
              <a:cs typeface="Times New Roman" pitchFamily="18" charset="0"/>
            </a:endParaRPr>
          </a:p>
          <a:p>
            <a:pPr>
              <a:buFont typeface="Wingdings" pitchFamily="2" charset="2"/>
              <a:buChar char="§"/>
            </a:pPr>
            <a:r>
              <a:rPr lang="en-US" i="1" dirty="0" smtClean="0">
                <a:latin typeface="Times New Roman" pitchFamily="18" charset="0"/>
                <a:cs typeface="Times New Roman" pitchFamily="18" charset="0"/>
              </a:rPr>
              <a:t> Shock Metamorphism</a:t>
            </a:r>
            <a:endParaRPr lang="en-US"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500" b="1" dirty="0" smtClean="0">
                <a:latin typeface="Cambria" pitchFamily="18" charset="0"/>
              </a:rPr>
              <a:t>Metamorphic Rock</a:t>
            </a:r>
            <a:endParaRPr lang="en-US" sz="3500" b="1" dirty="0">
              <a:latin typeface="Cambria" pitchFamily="18" charset="0"/>
            </a:endParaRPr>
          </a:p>
        </p:txBody>
      </p:sp>
      <p:sp>
        <p:nvSpPr>
          <p:cNvPr id="5" name="Rectangle 5"/>
          <p:cNvSpPr txBox="1">
            <a:spLocks noChangeArrowheads="1"/>
          </p:cNvSpPr>
          <p:nvPr/>
        </p:nvSpPr>
        <p:spPr>
          <a:xfrm>
            <a:off x="457200" y="1371600"/>
            <a:ext cx="8305800" cy="1524000"/>
          </a:xfrm>
          <a:prstGeom prst="rect">
            <a:avLst/>
          </a:prstGeom>
          <a:noFill/>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The term "metamorphic" means "to change form." </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Any rock (igneous, sedimentary, or metamorphic) can become a </a:t>
            </a:r>
            <a:r>
              <a:rPr kumimoji="0" lang="en-US"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metamorphic</a:t>
            </a:r>
            <a:r>
              <a:rPr kumimoji="0" lang="en-US"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rock. If rocks are buried deep in the Earth at high temperatures and pressures, they form new minerals and textures all without melting. If melting occurs, magma is formed, starting the rock cycle all over again. </a:t>
            </a:r>
          </a:p>
        </p:txBody>
      </p:sp>
      <p:pic>
        <p:nvPicPr>
          <p:cNvPr id="2050" name="Picture 2" descr="Related image"/>
          <p:cNvPicPr>
            <a:picLocks noChangeAspect="1" noChangeArrowheads="1"/>
          </p:cNvPicPr>
          <p:nvPr/>
        </p:nvPicPr>
        <p:blipFill>
          <a:blip r:embed="rId2"/>
          <a:srcRect/>
          <a:stretch>
            <a:fillRect/>
          </a:stretch>
        </p:blipFill>
        <p:spPr bwMode="auto">
          <a:xfrm>
            <a:off x="1" y="3727050"/>
            <a:ext cx="9144000" cy="313095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381000" y="304800"/>
            <a:ext cx="85344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Contact Metamorphism (also called thermal metamorphism)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Occurs adjacent to</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igneous intrusions and results from high temperatures associated with the igneous</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intrusion. Since only a small area surrounding the intrusion is heated by the magma,</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metamorphism is restricted to a zone surrounding the intrusion, called a </a:t>
            </a:r>
            <a:r>
              <a:rPr kumimoji="0" lang="en-US"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metamorphic</a:t>
            </a:r>
            <a:br>
              <a:rPr kumimoji="0" lang="en-US"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aureole</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Outside of the contact aureole, the rocks are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unmetamorphosed</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The grade of</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metamorphism increases in all directions toward the intrusion. Because temperature</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differences between the surrounding rock and the intruded magma are larger at shallow</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levels in the crust, contact metamorphism is usually referred to as high temperature, low</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pressure metamorphism. The rock produced is often a fine-grained rock that shows no</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foliation, called a </a:t>
            </a:r>
            <a:r>
              <a:rPr kumimoji="0" lang="en-US" b="1" i="1"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hornfels</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6387" name="Picture 3" descr="Image result for Contact Metamorphism"/>
          <p:cNvPicPr>
            <a:picLocks noChangeAspect="1" noChangeArrowheads="1"/>
          </p:cNvPicPr>
          <p:nvPr/>
        </p:nvPicPr>
        <p:blipFill>
          <a:blip r:embed="rId2"/>
          <a:srcRect/>
          <a:stretch>
            <a:fillRect/>
          </a:stretch>
        </p:blipFill>
        <p:spPr bwMode="auto">
          <a:xfrm>
            <a:off x="685800" y="3505200"/>
            <a:ext cx="3810000" cy="2819401"/>
          </a:xfrm>
          <a:prstGeom prst="rect">
            <a:avLst/>
          </a:prstGeom>
          <a:noFill/>
        </p:spPr>
      </p:pic>
      <p:sp>
        <p:nvSpPr>
          <p:cNvPr id="16389" name="AutoShape 5" descr="Image result for Contact Metamorphis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91" name="AutoShape 7" descr="Image result for Contact Metamorphis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5" descr="contactMM.preview.jpg"/>
          <p:cNvPicPr>
            <a:picLocks noChangeAspect="1"/>
          </p:cNvPicPr>
          <p:nvPr/>
        </p:nvPicPr>
        <p:blipFill>
          <a:blip r:embed="rId3"/>
          <a:stretch>
            <a:fillRect/>
          </a:stretch>
        </p:blipFill>
        <p:spPr>
          <a:xfrm>
            <a:off x="4800600" y="3581400"/>
            <a:ext cx="3886200" cy="262318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5029200" cy="2062103"/>
          </a:xfrm>
          <a:prstGeom prst="rect">
            <a:avLst/>
          </a:prstGeom>
        </p:spPr>
        <p:txBody>
          <a:bodyPr wrap="square">
            <a:spAutoFit/>
          </a:bodyPr>
          <a:lstStyle/>
          <a:p>
            <a:pPr algn="just"/>
            <a:r>
              <a:rPr lang="en-US" sz="1600" b="1" i="1" dirty="0" smtClean="0">
                <a:latin typeface="Times New Roman" pitchFamily="18" charset="0"/>
                <a:cs typeface="Times New Roman" pitchFamily="18" charset="0"/>
              </a:rPr>
              <a:t>Burial Metamorphism - </a:t>
            </a:r>
            <a:r>
              <a:rPr lang="en-US" sz="1600" dirty="0" smtClean="0">
                <a:latin typeface="Times New Roman" pitchFamily="18" charset="0"/>
                <a:cs typeface="Times New Roman" pitchFamily="18" charset="0"/>
              </a:rPr>
              <a:t>When sedimentary rocks are buried to depths of several hundred meters, temperatures greater than 300oC may develop in the absence of differential stress. New minerals grow, but the rock does not appear to be metamorphosed. The main minerals produced are the </a:t>
            </a:r>
            <a:r>
              <a:rPr lang="en-US" sz="1600" dirty="0" err="1" smtClean="0">
                <a:latin typeface="Times New Roman" pitchFamily="18" charset="0"/>
                <a:cs typeface="Times New Roman" pitchFamily="18" charset="0"/>
              </a:rPr>
              <a:t>Zeolites</a:t>
            </a:r>
            <a:r>
              <a:rPr lang="en-US" sz="1600" dirty="0" smtClean="0">
                <a:latin typeface="Times New Roman" pitchFamily="18" charset="0"/>
                <a:cs typeface="Times New Roman" pitchFamily="18" charset="0"/>
              </a:rPr>
              <a:t>. Burial metamorphism overlaps, to some extent, with </a:t>
            </a:r>
            <a:r>
              <a:rPr lang="en-US" sz="1600" dirty="0" err="1" smtClean="0">
                <a:latin typeface="Times New Roman" pitchFamily="18" charset="0"/>
                <a:cs typeface="Times New Roman" pitchFamily="18" charset="0"/>
              </a:rPr>
              <a:t>diagenesis</a:t>
            </a:r>
            <a:r>
              <a:rPr lang="en-US" sz="1600" dirty="0" smtClean="0">
                <a:latin typeface="Times New Roman" pitchFamily="18" charset="0"/>
                <a:cs typeface="Times New Roman" pitchFamily="18" charset="0"/>
              </a:rPr>
              <a:t>, and grades into regional metamorphism as temperature and pressure increase. </a:t>
            </a:r>
            <a:endParaRPr lang="en-US" sz="1600" dirty="0">
              <a:latin typeface="Times New Roman" pitchFamily="18" charset="0"/>
              <a:cs typeface="Times New Roman" pitchFamily="18" charset="0"/>
            </a:endParaRPr>
          </a:p>
        </p:txBody>
      </p:sp>
      <p:pic>
        <p:nvPicPr>
          <p:cNvPr id="15362" name="Picture 2" descr="Related image"/>
          <p:cNvPicPr>
            <a:picLocks noChangeAspect="1" noChangeArrowheads="1"/>
          </p:cNvPicPr>
          <p:nvPr/>
        </p:nvPicPr>
        <p:blipFill>
          <a:blip r:embed="rId2"/>
          <a:srcRect/>
          <a:stretch>
            <a:fillRect/>
          </a:stretch>
        </p:blipFill>
        <p:spPr bwMode="auto">
          <a:xfrm>
            <a:off x="5638800" y="0"/>
            <a:ext cx="3352800" cy="2514600"/>
          </a:xfrm>
          <a:prstGeom prst="rect">
            <a:avLst/>
          </a:prstGeom>
          <a:noFill/>
        </p:spPr>
      </p:pic>
      <p:sp>
        <p:nvSpPr>
          <p:cNvPr id="15363" name="Rectangle 3"/>
          <p:cNvSpPr>
            <a:spLocks noChangeArrowheads="1"/>
          </p:cNvSpPr>
          <p:nvPr/>
        </p:nvSpPr>
        <p:spPr bwMode="auto">
          <a:xfrm>
            <a:off x="381000" y="2621340"/>
            <a:ext cx="86106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Dynamic Metamorphism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This type of metamorphism is due to mechanical</a:t>
            </a:r>
            <a:b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deformation, like when two bodies of rock slide past one another along a fault zone.</a:t>
            </a:r>
            <a:b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Heat is generated by the friction of sliding along the zone, and the rocks tend to crushed</a:t>
            </a:r>
            <a:b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and pulverized due to the sliding. Dynamic metamorphism is not very common and is</a:t>
            </a:r>
            <a:b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restricted to a narrow zone along which the sliding occurred. The rock that is produced</a:t>
            </a:r>
            <a:b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is called a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mylonite</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descr="Image result for Dynamic Metamorphism"/>
          <p:cNvPicPr/>
          <p:nvPr/>
        </p:nvPicPr>
        <p:blipFill>
          <a:blip r:embed="rId3"/>
          <a:srcRect l="54661" t="51149" b="5513"/>
          <a:stretch>
            <a:fillRect/>
          </a:stretch>
        </p:blipFill>
        <p:spPr bwMode="auto">
          <a:xfrm>
            <a:off x="1219200" y="4267200"/>
            <a:ext cx="3048000" cy="2209800"/>
          </a:xfrm>
          <a:prstGeom prst="rect">
            <a:avLst/>
          </a:prstGeom>
          <a:noFill/>
          <a:ln w="9525">
            <a:noFill/>
            <a:miter lim="800000"/>
            <a:headEnd/>
            <a:tailEnd/>
          </a:ln>
        </p:spPr>
      </p:pic>
      <p:pic>
        <p:nvPicPr>
          <p:cNvPr id="15365" name="Picture 5" descr="Image result for Dynamic Metamorphism"/>
          <p:cNvPicPr>
            <a:picLocks noChangeAspect="1" noChangeArrowheads="1"/>
          </p:cNvPicPr>
          <p:nvPr/>
        </p:nvPicPr>
        <p:blipFill>
          <a:blip r:embed="rId4" cstate="print"/>
          <a:srcRect/>
          <a:stretch>
            <a:fillRect/>
          </a:stretch>
        </p:blipFill>
        <p:spPr bwMode="auto">
          <a:xfrm>
            <a:off x="4953000" y="4343400"/>
            <a:ext cx="2743200" cy="2057400"/>
          </a:xfrm>
          <a:prstGeom prst="rect">
            <a:avLst/>
          </a:prstGeom>
          <a:noFill/>
        </p:spPr>
      </p:pic>
      <p:sp>
        <p:nvSpPr>
          <p:cNvPr id="7" name="Rectangle 6"/>
          <p:cNvSpPr/>
          <p:nvPr/>
        </p:nvSpPr>
        <p:spPr>
          <a:xfrm>
            <a:off x="1143000" y="41910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34077"/>
            <a:ext cx="8534400" cy="2585323"/>
          </a:xfrm>
          <a:prstGeom prst="rect">
            <a:avLst/>
          </a:prstGeom>
        </p:spPr>
        <p:txBody>
          <a:bodyPr wrap="square">
            <a:spAutoFit/>
          </a:bodyPr>
          <a:lstStyle/>
          <a:p>
            <a:pPr algn="just"/>
            <a:r>
              <a:rPr lang="en-US" b="1" i="1" dirty="0" smtClean="0">
                <a:latin typeface="Times New Roman" pitchFamily="18" charset="0"/>
                <a:cs typeface="Times New Roman" pitchFamily="18" charset="0"/>
              </a:rPr>
              <a:t>Regional Metamorphism </a:t>
            </a:r>
            <a:r>
              <a:rPr lang="en-US" dirty="0" smtClean="0">
                <a:latin typeface="Times New Roman" pitchFamily="18" charset="0"/>
                <a:cs typeface="Times New Roman" pitchFamily="18" charset="0"/>
              </a:rPr>
              <a:t>- This type of metamorphism occurs over large areas that were subjected to high degrees of deformation under differential stress. Thus, it usually results in forming metamorphic rocks that are strongly foliated, such as slates, </a:t>
            </a:r>
            <a:r>
              <a:rPr lang="en-US" dirty="0" err="1" smtClean="0">
                <a:latin typeface="Times New Roman" pitchFamily="18" charset="0"/>
                <a:cs typeface="Times New Roman" pitchFamily="18" charset="0"/>
              </a:rPr>
              <a:t>schists</a:t>
            </a:r>
            <a:r>
              <a:rPr lang="en-US" dirty="0" smtClean="0">
                <a:latin typeface="Times New Roman" pitchFamily="18" charset="0"/>
                <a:cs typeface="Times New Roman" pitchFamily="18" charset="0"/>
              </a:rPr>
              <a:t>, 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gneisses. The differential stress usually results from tectonic forces that produce a compression of the rocks, such as when two continental masses collide with one another. Thus, regionally metamorphosed rocks occur in the cores of mountain ranges or in eroded mountain ranges. Compressive stresses result in folding of the rock, as shown here, and results in thickening of the crust which tends to push rocks down to deeper levels where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they are subjected to higher temperatures and pressures. </a:t>
            </a:r>
            <a:endParaRPr lang="en-US" dirty="0">
              <a:latin typeface="Times New Roman" pitchFamily="18" charset="0"/>
              <a:cs typeface="Times New Roman" pitchFamily="18" charset="0"/>
            </a:endParaRPr>
          </a:p>
        </p:txBody>
      </p:sp>
      <p:pic>
        <p:nvPicPr>
          <p:cNvPr id="14338" name="Picture 2" descr="Image result for Regional Metamorphism"/>
          <p:cNvPicPr>
            <a:picLocks noChangeAspect="1" noChangeArrowheads="1"/>
          </p:cNvPicPr>
          <p:nvPr/>
        </p:nvPicPr>
        <p:blipFill>
          <a:blip r:embed="rId2"/>
          <a:srcRect/>
          <a:stretch>
            <a:fillRect/>
          </a:stretch>
        </p:blipFill>
        <p:spPr bwMode="auto">
          <a:xfrm>
            <a:off x="3733799" y="2895600"/>
            <a:ext cx="5176843" cy="3733800"/>
          </a:xfrm>
          <a:prstGeom prst="rect">
            <a:avLst/>
          </a:prstGeom>
          <a:noFill/>
        </p:spPr>
      </p:pic>
      <p:pic>
        <p:nvPicPr>
          <p:cNvPr id="14339" name="Picture 3"/>
          <p:cNvPicPr>
            <a:picLocks noChangeAspect="1" noChangeArrowheads="1"/>
          </p:cNvPicPr>
          <p:nvPr/>
        </p:nvPicPr>
        <p:blipFill>
          <a:blip r:embed="rId3"/>
          <a:srcRect/>
          <a:stretch>
            <a:fillRect/>
          </a:stretch>
        </p:blipFill>
        <p:spPr bwMode="auto">
          <a:xfrm>
            <a:off x="914400" y="3276600"/>
            <a:ext cx="2366963" cy="2847975"/>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228600" y="304800"/>
            <a:ext cx="86868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Hydrothermal Metamorphism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Near oceanic ridges where the oceanic crust is broken up by</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extensional faults, sea water can descend along the cracks. Since oceanic ridges are areas</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where new oceanic crust is created by intrusion and eruption of basaltic magmas, these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waterrich</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fluids are heated by the hot crust or magma and become hydrothermal fluids. The</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hydrothermal fluids alter the basaltic oceanic crust by producing hydrous minerals like chlorite</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and talc. Because chlorite is a green colored mineral the rocks hydrothermal metamorphic</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rocks are also green and often called greenstones.</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3315" name="Picture 3" descr="Image result for Hydrothermal Metamorphism"/>
          <p:cNvPicPr>
            <a:picLocks noChangeAspect="1" noChangeArrowheads="1"/>
          </p:cNvPicPr>
          <p:nvPr/>
        </p:nvPicPr>
        <p:blipFill>
          <a:blip r:embed="rId2"/>
          <a:srcRect/>
          <a:stretch>
            <a:fillRect/>
          </a:stretch>
        </p:blipFill>
        <p:spPr bwMode="auto">
          <a:xfrm>
            <a:off x="2438400" y="1981200"/>
            <a:ext cx="3581400" cy="2287987"/>
          </a:xfrm>
          <a:prstGeom prst="rect">
            <a:avLst/>
          </a:prstGeom>
          <a:noFill/>
        </p:spPr>
      </p:pic>
      <p:sp>
        <p:nvSpPr>
          <p:cNvPr id="13316" name="Rectangle 4"/>
          <p:cNvSpPr>
            <a:spLocks noChangeArrowheads="1"/>
          </p:cNvSpPr>
          <p:nvPr/>
        </p:nvSpPr>
        <p:spPr bwMode="auto">
          <a:xfrm>
            <a:off x="304800" y="4419600"/>
            <a:ext cx="86106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Subduction</a:t>
            </a:r>
            <a:r>
              <a:rPr kumimoji="0" lang="en-US" sz="16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Related Metamorphism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subduction</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zone, the oceanic crust is pushed</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downward resulting in the basaltic crust and ocean floor sediment being subjected to relatively</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high pressure. But, because the oceanic crust by the time it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subducts</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is relatively cool, the</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temperatures in the crust are relatively low. Under the conditions of low temperature and high</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pressure, metamorphism produces an unusual blue mineral,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glaucophane</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Compressional</a:t>
            </a:r>
            <a:r>
              <a:rPr lang="en-US" sz="1600" dirty="0" smtClean="0">
                <a:solidFill>
                  <a:srgbClr val="000000"/>
                </a:solidFill>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stresses acting in the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subduction</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zone create the differential stress necessary to form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schists</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and</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thus the resulting metamorphic rocks are called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blueschist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228600" y="457200"/>
            <a:ext cx="8763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Shock Metamorphism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When a large meteorite collides with the Earth, the kinetic energy is</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converted to heat and a high pressure shock wave that propagates into the rock at the impact</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site. The heat may be enough to raise the temperature to the melting temperature of the earth</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rock. The shock wave produces high enough pressure to cause quartz to change its crystal</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structure to more a dense polymorph like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coesite</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or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stishovite</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Ancient meteorite impact sites</a:t>
            </a:r>
            <a:r>
              <a:rPr kumimoji="0" lang="en-US" sz="16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have been discovered on the basis of finding this evidence of shock metamorphism.</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291" name="Picture 3" descr="Image result for Shock Metamorphism"/>
          <p:cNvPicPr>
            <a:picLocks noChangeAspect="1" noChangeArrowheads="1"/>
          </p:cNvPicPr>
          <p:nvPr/>
        </p:nvPicPr>
        <p:blipFill>
          <a:blip r:embed="rId2"/>
          <a:srcRect/>
          <a:stretch>
            <a:fillRect/>
          </a:stretch>
        </p:blipFill>
        <p:spPr bwMode="auto">
          <a:xfrm>
            <a:off x="1066800" y="2204893"/>
            <a:ext cx="2819400" cy="4119707"/>
          </a:xfrm>
          <a:prstGeom prst="rect">
            <a:avLst/>
          </a:prstGeom>
          <a:noFill/>
        </p:spPr>
      </p:pic>
      <p:pic>
        <p:nvPicPr>
          <p:cNvPr id="12293" name="Picture 5" descr="Related image"/>
          <p:cNvPicPr>
            <a:picLocks noChangeAspect="1" noChangeArrowheads="1"/>
          </p:cNvPicPr>
          <p:nvPr/>
        </p:nvPicPr>
        <p:blipFill>
          <a:blip r:embed="rId3"/>
          <a:srcRect/>
          <a:stretch>
            <a:fillRect/>
          </a:stretch>
        </p:blipFill>
        <p:spPr bwMode="auto">
          <a:xfrm>
            <a:off x="4267200" y="2438400"/>
            <a:ext cx="4048125" cy="2457451"/>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359658"/>
            <a:ext cx="6324600" cy="630942"/>
          </a:xfrm>
          <a:prstGeom prst="rect">
            <a:avLst/>
          </a:prstGeom>
        </p:spPr>
        <p:txBody>
          <a:bodyPr wrap="square">
            <a:spAutoFit/>
          </a:bodyPr>
          <a:lstStyle/>
          <a:p>
            <a:r>
              <a:rPr lang="en-US" sz="3500" b="1" dirty="0" smtClean="0">
                <a:latin typeface="Cambria" pitchFamily="18" charset="0"/>
              </a:rPr>
              <a:t>Types of Metamorphic Rocks </a:t>
            </a:r>
            <a:endParaRPr lang="en-US" sz="3500" b="1" dirty="0">
              <a:latin typeface="Cambria" pitchFamily="18" charset="0"/>
            </a:endParaRPr>
          </a:p>
        </p:txBody>
      </p:sp>
      <p:sp>
        <p:nvSpPr>
          <p:cNvPr id="3" name="Rectangle 2"/>
          <p:cNvSpPr/>
          <p:nvPr/>
        </p:nvSpPr>
        <p:spPr>
          <a:xfrm>
            <a:off x="1066800" y="1265872"/>
            <a:ext cx="6096000" cy="1477328"/>
          </a:xfrm>
          <a:prstGeom prst="rect">
            <a:avLst/>
          </a:prstGeom>
        </p:spPr>
        <p:txBody>
          <a:bodyPr wrap="square">
            <a:spAutoFit/>
          </a:bodyPr>
          <a:lstStyle/>
          <a:p>
            <a:r>
              <a:rPr lang="en-US" dirty="0" smtClean="0">
                <a:latin typeface="Times New Roman" pitchFamily="18" charset="0"/>
                <a:cs typeface="Times New Roman" pitchFamily="18" charset="0"/>
              </a:rPr>
              <a:t>Metamorphic rocks are grouped into two main categories:</a:t>
            </a:r>
          </a:p>
          <a:p>
            <a:endParaRPr lang="en-US" dirty="0" smtClean="0">
              <a:latin typeface="Times New Roman" pitchFamily="18" charset="0"/>
              <a:cs typeface="Times New Roman" pitchFamily="18" charset="0"/>
            </a:endParaRPr>
          </a:p>
          <a:p>
            <a:pPr lvl="1">
              <a:buFont typeface="Wingdings" pitchFamily="2" charset="2"/>
              <a:buChar char="Ø"/>
            </a:pPr>
            <a:r>
              <a:rPr lang="en-US" b="1" i="1" dirty="0" smtClean="0">
                <a:latin typeface="Times New Roman" pitchFamily="18" charset="0"/>
                <a:cs typeface="Times New Roman" pitchFamily="18" charset="0"/>
              </a:rPr>
              <a:t>  Foliated </a:t>
            </a:r>
            <a:r>
              <a:rPr lang="en-US" dirty="0" smtClean="0">
                <a:latin typeface="Times New Roman" pitchFamily="18" charset="0"/>
                <a:cs typeface="Times New Roman" pitchFamily="18" charset="0"/>
              </a:rPr>
              <a:t>Metamorphic Rocks</a:t>
            </a:r>
          </a:p>
          <a:p>
            <a:pPr lvl="1">
              <a:buFont typeface="Wingdings" pitchFamily="2" charset="2"/>
              <a:buChar char="Ø"/>
            </a:pPr>
            <a:r>
              <a:rPr lang="en-US" b="1" i="1" dirty="0" smtClean="0">
                <a:latin typeface="Times New Roman" pitchFamily="18" charset="0"/>
                <a:cs typeface="Times New Roman" pitchFamily="18" charset="0"/>
              </a:rPr>
              <a:t>  Non-Foliated </a:t>
            </a:r>
            <a:r>
              <a:rPr lang="en-US" dirty="0" smtClean="0">
                <a:latin typeface="Times New Roman" pitchFamily="18" charset="0"/>
                <a:cs typeface="Times New Roman" pitchFamily="18" charset="0"/>
              </a:rPr>
              <a:t>Metamorphic Rocks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4" name="Rectangle 3"/>
          <p:cNvSpPr/>
          <p:nvPr/>
        </p:nvSpPr>
        <p:spPr>
          <a:xfrm>
            <a:off x="685800" y="2895600"/>
            <a:ext cx="4572000" cy="369332"/>
          </a:xfrm>
          <a:prstGeom prst="rect">
            <a:avLst/>
          </a:prstGeom>
        </p:spPr>
        <p:txBody>
          <a:bodyPr>
            <a:spAutoFit/>
          </a:bodyPr>
          <a:lstStyle/>
          <a:p>
            <a:r>
              <a:rPr lang="en-US" b="1" i="1" dirty="0" smtClean="0">
                <a:latin typeface="Times New Roman" pitchFamily="18" charset="0"/>
                <a:cs typeface="Times New Roman" pitchFamily="18" charset="0"/>
              </a:rPr>
              <a:t>Foliation:</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pic>
        <p:nvPicPr>
          <p:cNvPr id="11265" name="Picture 1"/>
          <p:cNvPicPr>
            <a:picLocks noChangeAspect="1" noChangeArrowheads="1"/>
          </p:cNvPicPr>
          <p:nvPr/>
        </p:nvPicPr>
        <p:blipFill>
          <a:blip r:embed="rId2"/>
          <a:srcRect/>
          <a:stretch>
            <a:fillRect/>
          </a:stretch>
        </p:blipFill>
        <p:spPr bwMode="auto">
          <a:xfrm>
            <a:off x="914400" y="3505200"/>
            <a:ext cx="3653679" cy="2438400"/>
          </a:xfrm>
          <a:prstGeom prst="rect">
            <a:avLst/>
          </a:prstGeom>
          <a:noFill/>
          <a:ln w="9525">
            <a:noFill/>
            <a:miter lim="800000"/>
            <a:headEnd/>
            <a:tailEnd/>
          </a:ln>
          <a:effectLst/>
        </p:spPr>
      </p:pic>
      <p:pic>
        <p:nvPicPr>
          <p:cNvPr id="11266" name="Picture 2"/>
          <p:cNvPicPr>
            <a:picLocks noChangeAspect="1" noChangeArrowheads="1"/>
          </p:cNvPicPr>
          <p:nvPr/>
        </p:nvPicPr>
        <p:blipFill>
          <a:blip r:embed="rId3"/>
          <a:srcRect/>
          <a:stretch>
            <a:fillRect/>
          </a:stretch>
        </p:blipFill>
        <p:spPr bwMode="auto">
          <a:xfrm>
            <a:off x="4724400" y="3505200"/>
            <a:ext cx="3661571" cy="243840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4177747" cy="477054"/>
          </a:xfrm>
          <a:prstGeom prst="rect">
            <a:avLst/>
          </a:prstGeom>
        </p:spPr>
        <p:txBody>
          <a:bodyPr wrap="none">
            <a:spAutoFit/>
          </a:bodyPr>
          <a:lstStyle/>
          <a:p>
            <a:r>
              <a:rPr lang="en-US" sz="2500" b="1" dirty="0" smtClean="0">
                <a:latin typeface="Times New Roman" pitchFamily="18" charset="0"/>
                <a:cs typeface="Times New Roman" pitchFamily="18" charset="0"/>
              </a:rPr>
              <a:t>Foliated Metamorphic Rocks</a:t>
            </a:r>
            <a:endParaRPr lang="en-US" sz="2500" b="1" dirty="0"/>
          </a:p>
        </p:txBody>
      </p:sp>
      <p:sp>
        <p:nvSpPr>
          <p:cNvPr id="3" name="Rectangle 2"/>
          <p:cNvSpPr/>
          <p:nvPr/>
        </p:nvSpPr>
        <p:spPr>
          <a:xfrm>
            <a:off x="609600" y="933271"/>
            <a:ext cx="7848600" cy="1200329"/>
          </a:xfrm>
          <a:prstGeom prst="rect">
            <a:avLst/>
          </a:prstGeom>
        </p:spPr>
        <p:txBody>
          <a:bodyPr wrap="square">
            <a:spAutoFit/>
          </a:bodyPr>
          <a:lstStyle/>
          <a:p>
            <a:pPr algn="just"/>
            <a:r>
              <a:rPr lang="en-US" dirty="0" smtClean="0">
                <a:latin typeface="Times New Roman" pitchFamily="18" charset="0"/>
                <a:cs typeface="Times New Roman" pitchFamily="18" charset="0"/>
              </a:rPr>
              <a:t>These have a planar foliation caused by the preferred orientation (alignment) of minerals and formed under differential stress. They have a significant amount of sheet silicate (platy minerals and are classified by composition, grain size, and foliation type. </a:t>
            </a:r>
            <a:endParaRPr lang="en-US" dirty="0">
              <a:latin typeface="Times New Roman" pitchFamily="18" charset="0"/>
              <a:cs typeface="Times New Roman" pitchFamily="18" charset="0"/>
            </a:endParaRPr>
          </a:p>
        </p:txBody>
      </p:sp>
      <p:sp>
        <p:nvSpPr>
          <p:cNvPr id="4" name="Rectangle 3"/>
          <p:cNvSpPr/>
          <p:nvPr/>
        </p:nvSpPr>
        <p:spPr>
          <a:xfrm>
            <a:off x="685800" y="2209800"/>
            <a:ext cx="7696200" cy="923330"/>
          </a:xfrm>
          <a:prstGeom prst="rect">
            <a:avLst/>
          </a:prstGeom>
        </p:spPr>
        <p:txBody>
          <a:bodyPr wrap="square">
            <a:spAutoFit/>
          </a:bodyPr>
          <a:lstStyle/>
          <a:p>
            <a:pPr algn="just"/>
            <a:r>
              <a:rPr lang="en-US" dirty="0" smtClean="0">
                <a:latin typeface="Times New Roman" pitchFamily="18" charset="0"/>
                <a:cs typeface="Times New Roman" pitchFamily="18" charset="0"/>
              </a:rPr>
              <a:t>Happens because when rocks are subjected to differential stress, platy minerals align or alternating light and dark layers form, giving the rock a planar fabric, called foliation. </a:t>
            </a:r>
            <a:r>
              <a:rPr lang="en-US" i="1" dirty="0" smtClean="0">
                <a:latin typeface="Times New Roman" pitchFamily="18" charset="0"/>
                <a:cs typeface="Times New Roman" pitchFamily="18" charset="0"/>
              </a:rPr>
              <a:t>Note that this is different than bedding.</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pic>
        <p:nvPicPr>
          <p:cNvPr id="10241" name="Picture 1"/>
          <p:cNvPicPr>
            <a:picLocks noChangeAspect="1" noChangeArrowheads="1"/>
          </p:cNvPicPr>
          <p:nvPr/>
        </p:nvPicPr>
        <p:blipFill>
          <a:blip r:embed="rId2"/>
          <a:srcRect/>
          <a:stretch>
            <a:fillRect/>
          </a:stretch>
        </p:blipFill>
        <p:spPr bwMode="auto">
          <a:xfrm>
            <a:off x="838200" y="3276600"/>
            <a:ext cx="3381375" cy="3071528"/>
          </a:xfrm>
          <a:prstGeom prst="rect">
            <a:avLst/>
          </a:prstGeom>
          <a:noFill/>
          <a:ln w="9525">
            <a:noFill/>
            <a:miter lim="800000"/>
            <a:headEnd/>
            <a:tailEnd/>
          </a:ln>
          <a:effectLst/>
        </p:spPr>
      </p:pic>
      <p:pic>
        <p:nvPicPr>
          <p:cNvPr id="10242" name="Picture 2"/>
          <p:cNvPicPr>
            <a:picLocks noChangeAspect="1" noChangeArrowheads="1"/>
          </p:cNvPicPr>
          <p:nvPr/>
        </p:nvPicPr>
        <p:blipFill>
          <a:blip r:embed="rId3"/>
          <a:srcRect/>
          <a:stretch>
            <a:fillRect/>
          </a:stretch>
        </p:blipFill>
        <p:spPr bwMode="auto">
          <a:xfrm>
            <a:off x="4724400" y="3330329"/>
            <a:ext cx="3657600" cy="3146671"/>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457200"/>
            <a:ext cx="4854214" cy="477054"/>
          </a:xfrm>
          <a:prstGeom prst="rect">
            <a:avLst/>
          </a:prstGeom>
        </p:spPr>
        <p:txBody>
          <a:bodyPr wrap="none">
            <a:spAutoFit/>
          </a:bodyPr>
          <a:lstStyle/>
          <a:p>
            <a:r>
              <a:rPr lang="en-US" sz="2500" b="1" dirty="0" smtClean="0">
                <a:latin typeface="Times New Roman" pitchFamily="18" charset="0"/>
                <a:cs typeface="Times New Roman" pitchFamily="18" charset="0"/>
              </a:rPr>
              <a:t>Non-Foliated Metamorphic Rocks</a:t>
            </a:r>
            <a:endParaRPr lang="en-US" sz="2500" b="1" dirty="0"/>
          </a:p>
        </p:txBody>
      </p:sp>
      <p:sp>
        <p:nvSpPr>
          <p:cNvPr id="5" name="Rectangle 4"/>
          <p:cNvSpPr/>
          <p:nvPr/>
        </p:nvSpPr>
        <p:spPr>
          <a:xfrm>
            <a:off x="609600" y="1143000"/>
            <a:ext cx="8077200" cy="2031325"/>
          </a:xfrm>
          <a:prstGeom prst="rect">
            <a:avLst/>
          </a:prstGeom>
        </p:spPr>
        <p:txBody>
          <a:bodyPr wrap="square">
            <a:spAutoFit/>
          </a:bodyPr>
          <a:lstStyle/>
          <a:p>
            <a:r>
              <a:rPr lang="en-US" dirty="0" smtClean="0">
                <a:latin typeface="Times New Roman" pitchFamily="18" charset="0"/>
                <a:cs typeface="Times New Roman" pitchFamily="18" charset="0"/>
              </a:rPr>
              <a:t>Non-foliated rocks lack a planar fabric . Absence of foliation possible for several reasons:</a:t>
            </a:r>
          </a:p>
          <a:p>
            <a:endParaRPr lang="en-US" dirty="0" smtClean="0">
              <a:latin typeface="Times New Roman" pitchFamily="18" charset="0"/>
              <a:cs typeface="Times New Roman" pitchFamily="18" charset="0"/>
            </a:endParaRPr>
          </a:p>
          <a:p>
            <a:pPr>
              <a:buFont typeface="Wingdings" pitchFamily="2" charset="2"/>
              <a:buChar char="§"/>
            </a:pPr>
            <a:r>
              <a:rPr lang="en-US" dirty="0" smtClean="0">
                <a:latin typeface="Times New Roman" pitchFamily="18" charset="0"/>
                <a:cs typeface="Times New Roman" pitchFamily="18" charset="0"/>
              </a:rPr>
              <a:t>Rock not subjected to differential stress.</a:t>
            </a:r>
          </a:p>
          <a:p>
            <a:pPr>
              <a:buFont typeface="Wingdings" pitchFamily="2" charset="2"/>
              <a:buChar char="§"/>
            </a:pPr>
            <a:r>
              <a:rPr lang="en-US" dirty="0" smtClean="0">
                <a:latin typeface="Times New Roman" pitchFamily="18" charset="0"/>
                <a:cs typeface="Times New Roman" pitchFamily="18" charset="0"/>
              </a:rPr>
              <a:t>Dominance of </a:t>
            </a:r>
            <a:r>
              <a:rPr lang="en-US" dirty="0" err="1" smtClean="0">
                <a:latin typeface="Times New Roman" pitchFamily="18" charset="0"/>
                <a:cs typeface="Times New Roman" pitchFamily="18" charset="0"/>
              </a:rPr>
              <a:t>equant</a:t>
            </a:r>
            <a:r>
              <a:rPr lang="en-US" dirty="0" smtClean="0">
                <a:latin typeface="Times New Roman" pitchFamily="18" charset="0"/>
                <a:cs typeface="Times New Roman" pitchFamily="18" charset="0"/>
              </a:rPr>
              <a:t> minerals (like quartz, feldspar, and garnet).</a:t>
            </a:r>
          </a:p>
          <a:p>
            <a:pPr>
              <a:buFont typeface="Wingdings" pitchFamily="2" charset="2"/>
              <a:buChar char="§"/>
            </a:pPr>
            <a:r>
              <a:rPr lang="en-US" dirty="0" smtClean="0">
                <a:latin typeface="Times New Roman" pitchFamily="18" charset="0"/>
                <a:cs typeface="Times New Roman" pitchFamily="18" charset="0"/>
              </a:rPr>
              <a:t>Absence of platy minerals (sheet silicates).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132"/>
          <p:cNvGraphicFramePr>
            <a:graphicFrameLocks noGrp="1"/>
          </p:cNvGraphicFramePr>
          <p:nvPr/>
        </p:nvGraphicFramePr>
        <p:xfrm>
          <a:off x="0" y="1219200"/>
          <a:ext cx="9144000" cy="4208463"/>
        </p:xfrm>
        <a:graphic>
          <a:graphicData uri="http://schemas.openxmlformats.org/drawingml/2006/table">
            <a:tbl>
              <a:tblPr/>
              <a:tblGrid>
                <a:gridCol w="609600"/>
                <a:gridCol w="762000"/>
                <a:gridCol w="1905000"/>
                <a:gridCol w="1600200"/>
                <a:gridCol w="2362200"/>
                <a:gridCol w="1905000"/>
              </a:tblGrid>
              <a:tr h="49847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omic Sans MS" pitchFamily="-65" charset="0"/>
                          <a:ea typeface="ＭＳ Ｐゴシック" pitchFamily="-65" charset="-128"/>
                        </a:rPr>
                        <a:t>Texture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32523"/>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omic Sans MS" pitchFamily="-65" charset="0"/>
                          <a:ea typeface="ＭＳ Ｐゴシック" pitchFamily="-65" charset="-128"/>
                        </a:rPr>
                        <a:t>Composition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3252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omic Sans MS" pitchFamily="-65" charset="0"/>
                          <a:ea typeface="ＭＳ Ｐゴシック" pitchFamily="-65" charset="-128"/>
                        </a:rPr>
                        <a:t>Type of Metamorphism</a:t>
                      </a:r>
                      <a:endParaRPr kumimoji="0" lang="en-US" sz="1800" b="1" i="0" u="none" strike="noStrike" cap="none" normalizeH="0" baseline="0" smtClean="0">
                        <a:ln>
                          <a:noFill/>
                        </a:ln>
                        <a:solidFill>
                          <a:srgbClr val="FFFFFF"/>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3252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omic Sans MS" pitchFamily="-65" charset="0"/>
                          <a:ea typeface="ＭＳ Ｐゴシック" pitchFamily="-65" charset="-128"/>
                        </a:rPr>
                        <a:t>Comment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3252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omic Sans MS" pitchFamily="-65" charset="0"/>
                          <a:ea typeface="ＭＳ Ｐゴシック" pitchFamily="-65" charset="-128"/>
                        </a:rPr>
                        <a:t>Rock Name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32523"/>
                    </a:solidFill>
                  </a:tcPr>
                </a:tc>
              </a:tr>
              <a:tr h="847725">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omic Sans MS" pitchFamily="-65" charset="0"/>
                        <a:ea typeface="ＭＳ Ｐゴシック" pitchFamily="-65"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omic Sans MS" pitchFamily="-65" charset="0"/>
                          <a:ea typeface="ＭＳ Ｐゴシック" pitchFamily="-65" charset="-128"/>
                        </a:rPr>
                        <a:t>Mica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omic Sans MS" pitchFamily="-65" charset="0"/>
                          <a:ea typeface="ＭＳ Ｐゴシック" pitchFamily="-65" charset="-128"/>
                        </a:rPr>
                        <a:t>Regional</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Comic Sans MS" pitchFamily="-65" charset="0"/>
                          <a:ea typeface="ＭＳ Ｐゴシック" pitchFamily="-65" charset="-128"/>
                        </a:rPr>
                        <a:t>(Heat and Pressure increase w/ depth)</a:t>
                      </a:r>
                      <a:endParaRPr kumimoji="0" lang="en-US" sz="12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Comic Sans MS" pitchFamily="-65" charset="0"/>
                          <a:ea typeface="ＭＳ Ｐゴシック" pitchFamily="-65" charset="-128"/>
                        </a:rPr>
                        <a:t>Low-Grade metamorphism of SHALE</a:t>
                      </a:r>
                      <a:endParaRPr kumimoji="0" lang="en-US" sz="12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r>
              <a:tr h="846138">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omic Sans MS" pitchFamily="-65" charset="0"/>
                          <a:ea typeface="ＭＳ Ｐゴシック" pitchFamily="-65" charset="-128"/>
                        </a:rPr>
                        <a:t>Mica, Quartz, Feldspar, Amphiboles, Garnet</a:t>
                      </a: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omic Sans MS" pitchFamily="-65" charset="0"/>
                          <a:ea typeface="ＭＳ Ｐゴシック" pitchFamily="-65" charset="-128"/>
                        </a:rPr>
                        <a:t>Foliation surfaces shiny from microscopic mica crystals</a:t>
                      </a:r>
                      <a:endParaRPr kumimoji="0" lang="en-US" sz="16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r>
              <a:tr h="931863">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omic Sans MS" pitchFamily="-65" charset="0"/>
                          <a:ea typeface="ＭＳ Ｐゴシック" pitchFamily="-65" charset="-128"/>
                        </a:rPr>
                        <a:t>Mica, Quartz, Feldspar, Amphiboles, Garnet, Pyroxene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omic Sans MS" pitchFamily="-65" charset="0"/>
                          <a:ea typeface="ＭＳ Ｐゴシック" pitchFamily="-65" charset="-128"/>
                        </a:rPr>
                        <a:t>Platy mica crystals visible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r>
              <a:tr h="99060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omic Sans MS" pitchFamily="-65" charset="0"/>
                          <a:ea typeface="ＭＳ Ｐゴシック" pitchFamily="-65" charset="-128"/>
                        </a:rPr>
                        <a:t>Mica, Quartz, Feldspar, Amphiboles, Garnet, Pyroxene</a:t>
                      </a:r>
                      <a:endParaRPr kumimoji="0" lang="en-US" sz="1800" b="0" i="0" u="none" strike="noStrike" cap="none" normalizeH="0" baseline="0" dirty="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omic Sans MS" pitchFamily="-65" charset="0"/>
                          <a:ea typeface="ＭＳ Ｐゴシック" pitchFamily="-65" charset="-128"/>
                        </a:rPr>
                        <a:t>Compact, may split easily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r>
            </a:tbl>
          </a:graphicData>
        </a:graphic>
      </p:graphicFrame>
      <p:sp>
        <p:nvSpPr>
          <p:cNvPr id="8" name="Text Box 68"/>
          <p:cNvSpPr txBox="1">
            <a:spLocks noChangeArrowheads="1"/>
          </p:cNvSpPr>
          <p:nvPr/>
        </p:nvSpPr>
        <p:spPr bwMode="auto">
          <a:xfrm rot="16200000">
            <a:off x="-627063" y="3217863"/>
            <a:ext cx="1751013" cy="427038"/>
          </a:xfrm>
          <a:prstGeom prst="rect">
            <a:avLst/>
          </a:prstGeom>
          <a:noFill/>
          <a:ln w="9525">
            <a:noFill/>
            <a:miter lim="800000"/>
            <a:headEnd/>
            <a:tailEnd/>
          </a:ln>
        </p:spPr>
        <p:txBody>
          <a:bodyPr>
            <a:spAutoFit/>
          </a:bodyPr>
          <a:lstStyle/>
          <a:p>
            <a:pPr algn="ctr"/>
            <a:r>
              <a:rPr lang="en-US" sz="2200">
                <a:latin typeface="Comic Sans MS" pitchFamily="-65" charset="0"/>
              </a:rPr>
              <a:t>FOLIATED</a:t>
            </a:r>
            <a:endParaRPr lang="en-US" sz="2000">
              <a:latin typeface="Comic Sans MS" pitchFamily="-65" charset="0"/>
            </a:endParaRPr>
          </a:p>
        </p:txBody>
      </p:sp>
      <p:sp>
        <p:nvSpPr>
          <p:cNvPr id="9" name="Rectangle 76"/>
          <p:cNvSpPr>
            <a:spLocks noChangeArrowheads="1"/>
          </p:cNvSpPr>
          <p:nvPr/>
        </p:nvSpPr>
        <p:spPr bwMode="auto">
          <a:xfrm rot="16200000">
            <a:off x="195262" y="2928938"/>
            <a:ext cx="1622425" cy="641350"/>
          </a:xfrm>
          <a:prstGeom prst="rect">
            <a:avLst/>
          </a:prstGeom>
          <a:noFill/>
          <a:ln w="9525">
            <a:noFill/>
            <a:miter lim="800000"/>
            <a:headEnd/>
            <a:tailEnd/>
          </a:ln>
        </p:spPr>
        <p:txBody>
          <a:bodyPr wrap="none">
            <a:spAutoFit/>
          </a:bodyPr>
          <a:lstStyle/>
          <a:p>
            <a:pPr algn="ctr"/>
            <a:r>
              <a:rPr lang="en-US" sz="1800">
                <a:latin typeface="Comic Sans MS" pitchFamily="-65" charset="0"/>
              </a:rPr>
              <a:t>MINERAL</a:t>
            </a:r>
          </a:p>
          <a:p>
            <a:pPr algn="ctr"/>
            <a:r>
              <a:rPr lang="en-US" sz="1800">
                <a:latin typeface="Comic Sans MS" pitchFamily="-65" charset="0"/>
              </a:rPr>
              <a:t>ALIGNMENT</a:t>
            </a:r>
          </a:p>
        </p:txBody>
      </p:sp>
      <p:sp>
        <p:nvSpPr>
          <p:cNvPr id="10" name="Rectangle 77"/>
          <p:cNvSpPr>
            <a:spLocks noChangeArrowheads="1"/>
          </p:cNvSpPr>
          <p:nvPr/>
        </p:nvSpPr>
        <p:spPr bwMode="auto">
          <a:xfrm rot="16200000">
            <a:off x="537368" y="4568032"/>
            <a:ext cx="938213" cy="641350"/>
          </a:xfrm>
          <a:prstGeom prst="rect">
            <a:avLst/>
          </a:prstGeom>
          <a:noFill/>
          <a:ln w="9525">
            <a:noFill/>
            <a:miter lim="800000"/>
            <a:headEnd/>
            <a:tailEnd/>
          </a:ln>
        </p:spPr>
        <p:txBody>
          <a:bodyPr wrap="none">
            <a:spAutoFit/>
          </a:bodyPr>
          <a:lstStyle/>
          <a:p>
            <a:pPr algn="ctr"/>
            <a:r>
              <a:rPr lang="en-US" sz="1800">
                <a:latin typeface="Comic Sans MS" pitchFamily="-65" charset="0"/>
              </a:rPr>
              <a:t>BAND-</a:t>
            </a:r>
          </a:p>
          <a:p>
            <a:pPr algn="ctr"/>
            <a:r>
              <a:rPr lang="en-US" sz="1800">
                <a:latin typeface="Comic Sans MS" pitchFamily="-65" charset="0"/>
              </a:rPr>
              <a:t>ING</a:t>
            </a:r>
          </a:p>
        </p:txBody>
      </p:sp>
      <p:sp>
        <p:nvSpPr>
          <p:cNvPr id="11" name="Line 120"/>
          <p:cNvSpPr>
            <a:spLocks noChangeShapeType="1"/>
          </p:cNvSpPr>
          <p:nvPr/>
        </p:nvSpPr>
        <p:spPr bwMode="auto">
          <a:xfrm>
            <a:off x="4572000" y="1981200"/>
            <a:ext cx="0" cy="2514600"/>
          </a:xfrm>
          <a:prstGeom prst="line">
            <a:avLst/>
          </a:prstGeom>
          <a:noFill/>
          <a:ln w="38100">
            <a:solidFill>
              <a:schemeClr val="tx1"/>
            </a:solidFill>
            <a:round/>
            <a:headEnd/>
            <a:tailEnd type="triangle" w="med" len="med"/>
          </a:ln>
        </p:spPr>
        <p:txBody>
          <a:bodyPr wrap="none" anchor="ctr"/>
          <a:lstStyle/>
          <a:p>
            <a:endParaRPr lang="en-US"/>
          </a:p>
        </p:txBody>
      </p:sp>
      <p:sp>
        <p:nvSpPr>
          <p:cNvPr id="12" name="Rectangle 133"/>
          <p:cNvSpPr>
            <a:spLocks noChangeArrowheads="1"/>
          </p:cNvSpPr>
          <p:nvPr/>
        </p:nvSpPr>
        <p:spPr bwMode="auto">
          <a:xfrm>
            <a:off x="406400" y="384175"/>
            <a:ext cx="5325496" cy="430887"/>
          </a:xfrm>
          <a:prstGeom prst="rect">
            <a:avLst/>
          </a:prstGeom>
          <a:noFill/>
          <a:ln w="9525">
            <a:noFill/>
            <a:miter lim="800000"/>
            <a:headEnd/>
            <a:tailEnd/>
          </a:ln>
        </p:spPr>
        <p:txBody>
          <a:bodyPr wrap="none">
            <a:spAutoFit/>
          </a:bodyPr>
          <a:lstStyle/>
          <a:p>
            <a:pPr algn="ctr"/>
            <a:r>
              <a:rPr lang="en-US" sz="2200" dirty="0">
                <a:latin typeface="Times New Roman" pitchFamily="18" charset="0"/>
                <a:cs typeface="Times New Roman" pitchFamily="18" charset="0"/>
              </a:rPr>
              <a:t>Scheme for Metamorphic Rock Identification</a:t>
            </a:r>
          </a:p>
        </p:txBody>
      </p:sp>
      <p:sp>
        <p:nvSpPr>
          <p:cNvPr id="13" name="Rectangle 134"/>
          <p:cNvSpPr>
            <a:spLocks noChangeArrowheads="1"/>
          </p:cNvSpPr>
          <p:nvPr/>
        </p:nvSpPr>
        <p:spPr bwMode="auto">
          <a:xfrm>
            <a:off x="7696200" y="1981200"/>
            <a:ext cx="946150" cy="457200"/>
          </a:xfrm>
          <a:prstGeom prst="rect">
            <a:avLst/>
          </a:prstGeom>
          <a:noFill/>
          <a:ln w="9525">
            <a:noFill/>
            <a:miter lim="800000"/>
            <a:headEnd/>
            <a:tailEnd/>
          </a:ln>
        </p:spPr>
        <p:txBody>
          <a:bodyPr wrap="none">
            <a:spAutoFit/>
          </a:bodyPr>
          <a:lstStyle/>
          <a:p>
            <a:r>
              <a:rPr lang="en-US">
                <a:latin typeface="Comic Sans MS" pitchFamily="-65" charset="0"/>
              </a:rPr>
              <a:t>Slate</a:t>
            </a:r>
            <a:endParaRPr lang="en-US"/>
          </a:p>
        </p:txBody>
      </p:sp>
      <p:sp>
        <p:nvSpPr>
          <p:cNvPr id="14" name="Rectangle 135"/>
          <p:cNvSpPr>
            <a:spLocks noChangeArrowheads="1"/>
          </p:cNvSpPr>
          <p:nvPr/>
        </p:nvSpPr>
        <p:spPr bwMode="auto">
          <a:xfrm>
            <a:off x="7543800" y="2895600"/>
            <a:ext cx="1239838" cy="457200"/>
          </a:xfrm>
          <a:prstGeom prst="rect">
            <a:avLst/>
          </a:prstGeom>
          <a:noFill/>
          <a:ln w="9525">
            <a:noFill/>
            <a:miter lim="800000"/>
            <a:headEnd/>
            <a:tailEnd/>
          </a:ln>
        </p:spPr>
        <p:txBody>
          <a:bodyPr wrap="none">
            <a:spAutoFit/>
          </a:bodyPr>
          <a:lstStyle/>
          <a:p>
            <a:r>
              <a:rPr lang="en-US">
                <a:latin typeface="Comic Sans MS" pitchFamily="-65" charset="0"/>
              </a:rPr>
              <a:t>Phyllite</a:t>
            </a:r>
            <a:endParaRPr lang="en-US"/>
          </a:p>
        </p:txBody>
      </p:sp>
      <p:sp>
        <p:nvSpPr>
          <p:cNvPr id="15" name="Rectangle 136"/>
          <p:cNvSpPr>
            <a:spLocks noChangeArrowheads="1"/>
          </p:cNvSpPr>
          <p:nvPr/>
        </p:nvSpPr>
        <p:spPr bwMode="auto">
          <a:xfrm>
            <a:off x="7620000" y="4724400"/>
            <a:ext cx="1100138" cy="457200"/>
          </a:xfrm>
          <a:prstGeom prst="rect">
            <a:avLst/>
          </a:prstGeom>
          <a:noFill/>
          <a:ln w="9525">
            <a:noFill/>
            <a:miter lim="800000"/>
            <a:headEnd/>
            <a:tailEnd/>
          </a:ln>
        </p:spPr>
        <p:txBody>
          <a:bodyPr wrap="none">
            <a:spAutoFit/>
          </a:bodyPr>
          <a:lstStyle/>
          <a:p>
            <a:r>
              <a:rPr lang="en-US">
                <a:latin typeface="Comic Sans MS" pitchFamily="-65" charset="0"/>
              </a:rPr>
              <a:t>Gneiss</a:t>
            </a:r>
            <a:endParaRPr lang="en-US"/>
          </a:p>
        </p:txBody>
      </p:sp>
      <p:sp>
        <p:nvSpPr>
          <p:cNvPr id="16" name="Rectangle 137"/>
          <p:cNvSpPr>
            <a:spLocks noChangeArrowheads="1"/>
          </p:cNvSpPr>
          <p:nvPr/>
        </p:nvSpPr>
        <p:spPr bwMode="auto">
          <a:xfrm>
            <a:off x="7696200" y="3810000"/>
            <a:ext cx="1104900" cy="457200"/>
          </a:xfrm>
          <a:prstGeom prst="rect">
            <a:avLst/>
          </a:prstGeom>
          <a:noFill/>
          <a:ln w="9525">
            <a:noFill/>
            <a:miter lim="800000"/>
            <a:headEnd/>
            <a:tailEnd/>
          </a:ln>
        </p:spPr>
        <p:txBody>
          <a:bodyPr wrap="none">
            <a:spAutoFit/>
          </a:bodyPr>
          <a:lstStyle/>
          <a:p>
            <a:r>
              <a:rPr lang="en-US">
                <a:latin typeface="Comic Sans MS" pitchFamily="-65" charset="0"/>
              </a:rPr>
              <a:t>Schist</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5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70" decel="100000"/>
                                        <p:tgtEl>
                                          <p:spTgt spid="11"/>
                                        </p:tgtEl>
                                      </p:cBhvr>
                                    </p:animEffect>
                                    <p:animScale>
                                      <p:cBhvr>
                                        <p:cTn id="18" dur="770" decel="100000"/>
                                        <p:tgtEl>
                                          <p:spTgt spid="11"/>
                                        </p:tgtEl>
                                      </p:cBhvr>
                                      <p:from x="10000" y="10000"/>
                                      <p:to x="200000" y="450000"/>
                                    </p:animScale>
                                    <p:animScale>
                                      <p:cBhvr>
                                        <p:cTn id="19" dur="1230" accel="100000" fill="hold">
                                          <p:stCondLst>
                                            <p:cond delay="770"/>
                                          </p:stCondLst>
                                        </p:cTn>
                                        <p:tgtEl>
                                          <p:spTgt spid="11"/>
                                        </p:tgtEl>
                                      </p:cBhvr>
                                      <p:from x="200000" y="450000"/>
                                      <p:to x="100000" y="100000"/>
                                    </p:animScale>
                                    <p:set>
                                      <p:cBhvr>
                                        <p:cTn id="20" dur="770" fill="hold"/>
                                        <p:tgtEl>
                                          <p:spTgt spid="11"/>
                                        </p:tgtEl>
                                        <p:attrNameLst>
                                          <p:attrName>ppt_x</p:attrName>
                                        </p:attrNameLst>
                                      </p:cBhvr>
                                      <p:to>
                                        <p:strVal val="(0.5)"/>
                                      </p:to>
                                    </p:set>
                                    <p:anim from="(0.5)" to="(#ppt_x)" calcmode="lin" valueType="num">
                                      <p:cBhvr>
                                        <p:cTn id="21" dur="1230" accel="100000" fill="hold">
                                          <p:stCondLst>
                                            <p:cond delay="770"/>
                                          </p:stCondLst>
                                        </p:cTn>
                                        <p:tgtEl>
                                          <p:spTgt spid="11"/>
                                        </p:tgtEl>
                                        <p:attrNameLst>
                                          <p:attrName>ppt_x</p:attrName>
                                        </p:attrNameLst>
                                      </p:cBhvr>
                                    </p:anim>
                                    <p:set>
                                      <p:cBhvr>
                                        <p:cTn id="22" dur="770" fill="hold"/>
                                        <p:tgtEl>
                                          <p:spTgt spid="11"/>
                                        </p:tgtEl>
                                        <p:attrNameLst>
                                          <p:attrName>ppt_y</p:attrName>
                                        </p:attrNameLst>
                                      </p:cBhvr>
                                      <p:to>
                                        <p:strVal val="(#ppt_y+0.4)"/>
                                      </p:to>
                                    </p:set>
                                    <p:anim from="(#ppt_y+0.4)" to="(#ppt_y)" calcmode="lin" valueType="num">
                                      <p:cBhvr>
                                        <p:cTn id="23" dur="1230" accel="100000" fill="hold">
                                          <p:stCondLst>
                                            <p:cond delay="770"/>
                                          </p:stCondLst>
                                        </p:cTn>
                                        <p:tgtEl>
                                          <p:spTgt spid="11"/>
                                        </p:tgtEl>
                                        <p:attrNameLst>
                                          <p:attrName>ppt_y</p:attrName>
                                        </p:attrNameLst>
                                      </p:cBhvr>
                                    </p:anim>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dissolve">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dissolve">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dissolv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dissolve">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89"/>
          <p:cNvGraphicFramePr>
            <a:graphicFrameLocks noGrp="1"/>
          </p:cNvGraphicFramePr>
          <p:nvPr/>
        </p:nvGraphicFramePr>
        <p:xfrm>
          <a:off x="0" y="1219200"/>
          <a:ext cx="9144000" cy="4195446"/>
        </p:xfrm>
        <a:graphic>
          <a:graphicData uri="http://schemas.openxmlformats.org/drawingml/2006/table">
            <a:tbl>
              <a:tblPr/>
              <a:tblGrid>
                <a:gridCol w="1143000"/>
                <a:gridCol w="2133600"/>
                <a:gridCol w="1600200"/>
                <a:gridCol w="2362200"/>
                <a:gridCol w="1905000"/>
              </a:tblGrid>
              <a:tr h="4984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omic Sans MS" pitchFamily="-65" charset="0"/>
                          <a:ea typeface="ＭＳ Ｐゴシック" pitchFamily="-65" charset="-128"/>
                        </a:rPr>
                        <a:t>Texture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32523"/>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omic Sans MS" pitchFamily="-65" charset="0"/>
                          <a:ea typeface="ＭＳ Ｐゴシック" pitchFamily="-65" charset="-128"/>
                        </a:rPr>
                        <a:t>Composition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32523"/>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omic Sans MS" pitchFamily="-65" charset="0"/>
                          <a:ea typeface="ＭＳ Ｐゴシック" pitchFamily="-65" charset="-128"/>
                        </a:rPr>
                        <a:t>Type of Metamorphism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32523"/>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omic Sans MS" pitchFamily="-65" charset="0"/>
                          <a:ea typeface="ＭＳ Ｐゴシック" pitchFamily="-65" charset="-128"/>
                        </a:rPr>
                        <a:t>Comment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32523"/>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omic Sans MS" pitchFamily="-65" charset="0"/>
                          <a:ea typeface="ＭＳ Ｐゴシック" pitchFamily="-65" charset="-128"/>
                        </a:rPr>
                        <a:t>Rock Name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32523"/>
                    </a:solidFill>
                  </a:tcPr>
                </a:tc>
              </a:tr>
              <a:tr h="847725">
                <a:tc rowSpan="4">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omic Sans MS" pitchFamily="-65" charset="0"/>
                          <a:ea typeface="ＭＳ Ｐゴシック" pitchFamily="-65" charset="-128"/>
                        </a:rPr>
                        <a:t>Variable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omic Sans MS" pitchFamily="-65" charset="0"/>
                          <a:ea typeface="ＭＳ Ｐゴシック" pitchFamily="-65" charset="-128"/>
                        </a:rPr>
                        <a:t>Contact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omic Sans MS" pitchFamily="-65" charset="0"/>
                          <a:ea typeface="ＭＳ Ｐゴシック" pitchFamily="-65" charset="-128"/>
                        </a:rPr>
                        <a:t>(Heat)</a:t>
                      </a:r>
                      <a:endParaRPr kumimoji="0" lang="en-US" sz="12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Comic Sans MS" pitchFamily="-65" charset="0"/>
                          <a:ea typeface="ＭＳ Ｐゴシック" pitchFamily="-65" charset="-128"/>
                        </a:rPr>
                        <a:t>Various rocks changed by nearby magma/lava</a:t>
                      </a:r>
                      <a:endParaRPr kumimoji="0" lang="en-US" sz="12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r>
              <a:tr h="846138">
                <a:tc v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omic Sans MS" pitchFamily="-65" charset="0"/>
                          <a:ea typeface="ＭＳ Ｐゴシック" pitchFamily="-65" charset="-128"/>
                        </a:rPr>
                        <a:t>Quartz</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rowSpan="3">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omic Sans MS" pitchFamily="-65" charset="0"/>
                          <a:ea typeface="ＭＳ Ｐゴシック" pitchFamily="-65" charset="-128"/>
                        </a:rPr>
                        <a:t>Metamorphism of Quartz</a:t>
                      </a:r>
                      <a:endParaRPr kumimoji="0" lang="en-US" sz="16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r>
              <a:tr h="931863">
                <a:tc v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omic Sans MS" pitchFamily="-65" charset="0"/>
                          <a:ea typeface="ＭＳ Ｐゴシック" pitchFamily="-65" charset="-128"/>
                        </a:rPr>
                        <a:t>Calcite and/or Dolomite</a:t>
                      </a:r>
                      <a:endParaRPr kumimoji="0" lang="en-US" sz="14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v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omic Sans MS" pitchFamily="-65" charset="0"/>
                          <a:ea typeface="ＭＳ Ｐゴシック" pitchFamily="-65" charset="-128"/>
                        </a:rPr>
                        <a:t>Metamorphism of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r>
              <a:tr h="990600">
                <a:tc v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omic Sans MS" pitchFamily="-65" charset="0"/>
                        <a:ea typeface="ＭＳ Ｐゴシック" pitchFamily="-65"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omic Sans MS" pitchFamily="-65" charset="0"/>
                          <a:ea typeface="ＭＳ Ｐゴシック" pitchFamily="-65" charset="-128"/>
                        </a:rPr>
                        <a:t>Various minerals in particles and matrix</a:t>
                      </a: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v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omic Sans MS" pitchFamily="-65" charset="0"/>
                          <a:ea typeface="ＭＳ Ｐゴシック" pitchFamily="-65" charset="-128"/>
                        </a:rPr>
                        <a:t>Pebbles may be distorted or stretched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omic Sans MS" pitchFamily="-65" charset="0"/>
                        <a:ea typeface="ＭＳ Ｐゴシック" pitchFamily="-65"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4BD97"/>
                    </a:solidFill>
                  </a:tcPr>
                </a:tc>
              </a:tr>
            </a:tbl>
          </a:graphicData>
        </a:graphic>
      </p:graphicFrame>
      <p:sp>
        <p:nvSpPr>
          <p:cNvPr id="6" name="Rectangle 46"/>
          <p:cNvSpPr>
            <a:spLocks noChangeArrowheads="1"/>
          </p:cNvSpPr>
          <p:nvPr/>
        </p:nvSpPr>
        <p:spPr bwMode="auto">
          <a:xfrm rot="16200000">
            <a:off x="-573087" y="3435350"/>
            <a:ext cx="2322512" cy="427038"/>
          </a:xfrm>
          <a:prstGeom prst="rect">
            <a:avLst/>
          </a:prstGeom>
          <a:noFill/>
          <a:ln w="9525">
            <a:noFill/>
            <a:miter lim="800000"/>
            <a:headEnd/>
            <a:tailEnd/>
          </a:ln>
        </p:spPr>
        <p:txBody>
          <a:bodyPr wrap="none">
            <a:spAutoFit/>
          </a:bodyPr>
          <a:lstStyle/>
          <a:p>
            <a:pPr algn="ctr"/>
            <a:r>
              <a:rPr lang="en-US" sz="2200">
                <a:latin typeface="Comic Sans MS" pitchFamily="-65" charset="0"/>
              </a:rPr>
              <a:t>NONFOLIATED</a:t>
            </a:r>
            <a:endParaRPr lang="en-US">
              <a:latin typeface="Comic Sans MS" pitchFamily="-65" charset="0"/>
            </a:endParaRPr>
          </a:p>
        </p:txBody>
      </p:sp>
      <p:sp>
        <p:nvSpPr>
          <p:cNvPr id="7" name="Rectangle 94"/>
          <p:cNvSpPr>
            <a:spLocks noChangeArrowheads="1"/>
          </p:cNvSpPr>
          <p:nvPr/>
        </p:nvSpPr>
        <p:spPr bwMode="auto">
          <a:xfrm>
            <a:off x="3352800" y="2971800"/>
            <a:ext cx="1198563" cy="1465263"/>
          </a:xfrm>
          <a:prstGeom prst="rect">
            <a:avLst/>
          </a:prstGeom>
          <a:noFill/>
          <a:ln w="9525">
            <a:noFill/>
            <a:miter lim="800000"/>
            <a:headEnd/>
            <a:tailEnd/>
          </a:ln>
        </p:spPr>
        <p:txBody>
          <a:bodyPr wrap="none">
            <a:spAutoFit/>
          </a:bodyPr>
          <a:lstStyle/>
          <a:p>
            <a:pPr algn="ctr"/>
            <a:r>
              <a:rPr lang="en-US" sz="1800">
                <a:latin typeface="Comic Sans MS" pitchFamily="-65" charset="0"/>
              </a:rPr>
              <a:t>Regional</a:t>
            </a:r>
          </a:p>
          <a:p>
            <a:pPr algn="ctr"/>
            <a:endParaRPr lang="en-US" sz="1800">
              <a:latin typeface="Comic Sans MS" pitchFamily="-65" charset="0"/>
            </a:endParaRPr>
          </a:p>
          <a:p>
            <a:pPr algn="ctr"/>
            <a:r>
              <a:rPr lang="en-US" sz="1800">
                <a:latin typeface="Comic Sans MS" pitchFamily="-65" charset="0"/>
              </a:rPr>
              <a:t>(Heat</a:t>
            </a:r>
          </a:p>
          <a:p>
            <a:pPr algn="ctr"/>
            <a:r>
              <a:rPr lang="en-US" sz="1800">
                <a:latin typeface="Comic Sans MS" pitchFamily="-65" charset="0"/>
              </a:rPr>
              <a:t>&amp;</a:t>
            </a:r>
          </a:p>
          <a:p>
            <a:pPr algn="ctr"/>
            <a:r>
              <a:rPr lang="en-US" sz="1800">
                <a:latin typeface="Comic Sans MS" pitchFamily="-65" charset="0"/>
              </a:rPr>
              <a:t>Pressure)</a:t>
            </a:r>
            <a:endParaRPr lang="en-US"/>
          </a:p>
        </p:txBody>
      </p:sp>
      <p:sp>
        <p:nvSpPr>
          <p:cNvPr id="8" name="Line 95"/>
          <p:cNvSpPr>
            <a:spLocks noChangeShapeType="1"/>
          </p:cNvSpPr>
          <p:nvPr/>
        </p:nvSpPr>
        <p:spPr bwMode="auto">
          <a:xfrm>
            <a:off x="4572000" y="3124200"/>
            <a:ext cx="0" cy="1981200"/>
          </a:xfrm>
          <a:prstGeom prst="line">
            <a:avLst/>
          </a:prstGeom>
          <a:noFill/>
          <a:ln w="28575">
            <a:solidFill>
              <a:schemeClr val="tx1"/>
            </a:solidFill>
            <a:round/>
            <a:headEnd/>
            <a:tailEnd type="triangle" w="med" len="med"/>
          </a:ln>
        </p:spPr>
        <p:txBody>
          <a:bodyPr wrap="none" anchor="ctr"/>
          <a:lstStyle/>
          <a:p>
            <a:endParaRPr lang="en-US"/>
          </a:p>
        </p:txBody>
      </p:sp>
      <p:sp>
        <p:nvSpPr>
          <p:cNvPr id="9" name="Rectangle 96"/>
          <p:cNvSpPr>
            <a:spLocks noChangeArrowheads="1"/>
          </p:cNvSpPr>
          <p:nvPr/>
        </p:nvSpPr>
        <p:spPr bwMode="auto">
          <a:xfrm>
            <a:off x="5715000" y="2895600"/>
            <a:ext cx="1296988" cy="366713"/>
          </a:xfrm>
          <a:prstGeom prst="rect">
            <a:avLst/>
          </a:prstGeom>
          <a:noFill/>
          <a:ln w="9525">
            <a:noFill/>
            <a:miter lim="800000"/>
            <a:headEnd/>
            <a:tailEnd/>
          </a:ln>
        </p:spPr>
        <p:txBody>
          <a:bodyPr wrap="none">
            <a:spAutoFit/>
          </a:bodyPr>
          <a:lstStyle/>
          <a:p>
            <a:r>
              <a:rPr lang="en-US" sz="1800" u="sng">
                <a:latin typeface="Comic Sans MS" pitchFamily="-65" charset="0"/>
              </a:rPr>
              <a:t>Sandstone</a:t>
            </a:r>
            <a:endParaRPr lang="en-US"/>
          </a:p>
        </p:txBody>
      </p:sp>
      <p:sp>
        <p:nvSpPr>
          <p:cNvPr id="10" name="Rectangle 97"/>
          <p:cNvSpPr>
            <a:spLocks noChangeArrowheads="1"/>
          </p:cNvSpPr>
          <p:nvPr/>
        </p:nvSpPr>
        <p:spPr bwMode="auto">
          <a:xfrm>
            <a:off x="5334000" y="3733800"/>
            <a:ext cx="1573213" cy="646113"/>
          </a:xfrm>
          <a:prstGeom prst="rect">
            <a:avLst/>
          </a:prstGeom>
          <a:noFill/>
          <a:ln w="9525">
            <a:noFill/>
            <a:miter lim="800000"/>
            <a:headEnd/>
            <a:tailEnd/>
          </a:ln>
        </p:spPr>
        <p:txBody>
          <a:bodyPr wrap="none">
            <a:spAutoFit/>
          </a:bodyPr>
          <a:lstStyle/>
          <a:p>
            <a:r>
              <a:rPr lang="en-US" sz="1800" u="sng">
                <a:latin typeface="Comic Sans MS" pitchFamily="-65" charset="0"/>
              </a:rPr>
              <a:t>Limestone or</a:t>
            </a:r>
          </a:p>
          <a:p>
            <a:r>
              <a:rPr lang="en-US" sz="1800" u="sng">
                <a:latin typeface="Comic Sans MS" pitchFamily="-65" charset="0"/>
              </a:rPr>
              <a:t>Dolostone</a:t>
            </a:r>
            <a:endParaRPr lang="en-US" sz="1800">
              <a:latin typeface="Comic Sans MS" pitchFamily="-65" charset="0"/>
            </a:endParaRPr>
          </a:p>
        </p:txBody>
      </p:sp>
      <p:sp>
        <p:nvSpPr>
          <p:cNvPr id="11" name="Rectangle 98"/>
          <p:cNvSpPr>
            <a:spLocks noChangeArrowheads="1"/>
          </p:cNvSpPr>
          <p:nvPr/>
        </p:nvSpPr>
        <p:spPr bwMode="auto">
          <a:xfrm>
            <a:off x="7467600" y="1981200"/>
            <a:ext cx="1438275" cy="457200"/>
          </a:xfrm>
          <a:prstGeom prst="rect">
            <a:avLst/>
          </a:prstGeom>
          <a:noFill/>
          <a:ln w="9525">
            <a:noFill/>
            <a:miter lim="800000"/>
            <a:headEnd/>
            <a:tailEnd/>
          </a:ln>
        </p:spPr>
        <p:txBody>
          <a:bodyPr wrap="none">
            <a:spAutoFit/>
          </a:bodyPr>
          <a:lstStyle/>
          <a:p>
            <a:r>
              <a:rPr lang="en-US">
                <a:latin typeface="Comic Sans MS" pitchFamily="-65" charset="0"/>
              </a:rPr>
              <a:t>Hornfels</a:t>
            </a:r>
            <a:endParaRPr lang="en-US"/>
          </a:p>
        </p:txBody>
      </p:sp>
      <p:sp>
        <p:nvSpPr>
          <p:cNvPr id="12" name="Rectangle 99"/>
          <p:cNvSpPr>
            <a:spLocks noChangeArrowheads="1"/>
          </p:cNvSpPr>
          <p:nvPr/>
        </p:nvSpPr>
        <p:spPr bwMode="auto">
          <a:xfrm>
            <a:off x="7391400" y="2889250"/>
            <a:ext cx="1616075" cy="457200"/>
          </a:xfrm>
          <a:prstGeom prst="rect">
            <a:avLst/>
          </a:prstGeom>
          <a:noFill/>
          <a:ln w="9525">
            <a:noFill/>
            <a:miter lim="800000"/>
            <a:headEnd/>
            <a:tailEnd/>
          </a:ln>
        </p:spPr>
        <p:txBody>
          <a:bodyPr wrap="none">
            <a:spAutoFit/>
          </a:bodyPr>
          <a:lstStyle/>
          <a:p>
            <a:r>
              <a:rPr lang="en-US">
                <a:latin typeface="Comic Sans MS" pitchFamily="-65" charset="0"/>
              </a:rPr>
              <a:t>Quartzite</a:t>
            </a:r>
            <a:endParaRPr lang="en-US"/>
          </a:p>
        </p:txBody>
      </p:sp>
      <p:sp>
        <p:nvSpPr>
          <p:cNvPr id="13" name="Rectangle 100"/>
          <p:cNvSpPr>
            <a:spLocks noChangeArrowheads="1"/>
          </p:cNvSpPr>
          <p:nvPr/>
        </p:nvSpPr>
        <p:spPr bwMode="auto">
          <a:xfrm>
            <a:off x="7543800" y="3733800"/>
            <a:ext cx="1187450" cy="457200"/>
          </a:xfrm>
          <a:prstGeom prst="rect">
            <a:avLst/>
          </a:prstGeom>
          <a:noFill/>
          <a:ln w="9525">
            <a:noFill/>
            <a:miter lim="800000"/>
            <a:headEnd/>
            <a:tailEnd/>
          </a:ln>
        </p:spPr>
        <p:txBody>
          <a:bodyPr wrap="none">
            <a:spAutoFit/>
          </a:bodyPr>
          <a:lstStyle/>
          <a:p>
            <a:r>
              <a:rPr lang="en-US">
                <a:latin typeface="Comic Sans MS" pitchFamily="-65" charset="0"/>
              </a:rPr>
              <a:t>Marble</a:t>
            </a:r>
            <a:endParaRPr lang="en-US"/>
          </a:p>
        </p:txBody>
      </p:sp>
      <p:sp>
        <p:nvSpPr>
          <p:cNvPr id="14" name="Rectangle 101"/>
          <p:cNvSpPr>
            <a:spLocks noChangeArrowheads="1"/>
          </p:cNvSpPr>
          <p:nvPr/>
        </p:nvSpPr>
        <p:spPr bwMode="auto">
          <a:xfrm>
            <a:off x="7239000" y="4724400"/>
            <a:ext cx="1965325" cy="336550"/>
          </a:xfrm>
          <a:prstGeom prst="rect">
            <a:avLst/>
          </a:prstGeom>
          <a:noFill/>
          <a:ln w="9525">
            <a:noFill/>
            <a:miter lim="800000"/>
            <a:headEnd/>
            <a:tailEnd/>
          </a:ln>
        </p:spPr>
        <p:txBody>
          <a:bodyPr wrap="none">
            <a:spAutoFit/>
          </a:bodyPr>
          <a:lstStyle/>
          <a:p>
            <a:r>
              <a:rPr lang="en-US" sz="1600" b="1">
                <a:latin typeface="Comic Sans MS" pitchFamily="-65" charset="0"/>
              </a:rPr>
              <a:t>Metaconglomerate</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dissolv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dissolv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dissolv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dissolve">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p:bldP spid="11"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09800" y="304800"/>
            <a:ext cx="4876800" cy="762000"/>
          </a:xfrm>
        </p:spPr>
        <p:txBody>
          <a:bodyPr>
            <a:normAutofit/>
          </a:bodyPr>
          <a:lstStyle/>
          <a:p>
            <a:r>
              <a:rPr lang="en-US" sz="3500" b="1" dirty="0" smtClean="0">
                <a:latin typeface="Cambria" pitchFamily="18" charset="0"/>
              </a:rPr>
              <a:t>Metamorphism</a:t>
            </a:r>
            <a:endParaRPr lang="en-US" sz="3500" b="1" dirty="0">
              <a:latin typeface="Cambria" pitchFamily="18" charset="0"/>
            </a:endParaRPr>
          </a:p>
        </p:txBody>
      </p:sp>
      <p:sp>
        <p:nvSpPr>
          <p:cNvPr id="1026" name="Rectangle 2"/>
          <p:cNvSpPr>
            <a:spLocks noChangeArrowheads="1"/>
          </p:cNvSpPr>
          <p:nvPr/>
        </p:nvSpPr>
        <p:spPr bwMode="auto">
          <a:xfrm>
            <a:off x="381000" y="1217474"/>
            <a:ext cx="8382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word "</a:t>
            </a:r>
            <a:r>
              <a:rPr kumimoji="0" lang="en-US"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Metamorphism</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comes from the Greek: Meta = change, Morph = form, so</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metamorphism means to change form. In geology this refers to the changes in mineral</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assemblage and texture that result from subjecting a rock to pressures and temperatures</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different from those under which the rock originally formed.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original rock that has undergone metamorphism is called the </a:t>
            </a:r>
            <a:r>
              <a:rPr kumimoji="0" lang="en-US" b="1" i="1"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protolith</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8" name="Picture 4" descr="Image result for Metamorphic previous and past"/>
          <p:cNvPicPr>
            <a:picLocks noChangeAspect="1" noChangeArrowheads="1"/>
          </p:cNvPicPr>
          <p:nvPr/>
        </p:nvPicPr>
        <p:blipFill>
          <a:blip r:embed="rId2"/>
          <a:srcRect/>
          <a:stretch>
            <a:fillRect/>
          </a:stretch>
        </p:blipFill>
        <p:spPr bwMode="auto">
          <a:xfrm>
            <a:off x="228600" y="3429000"/>
            <a:ext cx="4345167" cy="2971800"/>
          </a:xfrm>
          <a:prstGeom prst="rect">
            <a:avLst/>
          </a:prstGeom>
          <a:noFill/>
        </p:spPr>
      </p:pic>
      <p:pic>
        <p:nvPicPr>
          <p:cNvPr id="1030" name="Picture 6" descr="Related image"/>
          <p:cNvPicPr>
            <a:picLocks noChangeAspect="1" noChangeArrowheads="1"/>
          </p:cNvPicPr>
          <p:nvPr/>
        </p:nvPicPr>
        <p:blipFill>
          <a:blip r:embed="rId3"/>
          <a:srcRect/>
          <a:stretch>
            <a:fillRect/>
          </a:stretch>
        </p:blipFill>
        <p:spPr bwMode="auto">
          <a:xfrm>
            <a:off x="4648200" y="3429000"/>
            <a:ext cx="4343400" cy="29718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2133600" y="455613"/>
            <a:ext cx="4519613" cy="457200"/>
          </a:xfrm>
          <a:prstGeom prst="rect">
            <a:avLst/>
          </a:prstGeom>
          <a:noFill/>
          <a:ln w="9525">
            <a:noFill/>
            <a:miter lim="800000"/>
            <a:headEnd/>
            <a:tailEnd/>
          </a:ln>
        </p:spPr>
        <p:txBody>
          <a:bodyPr wrap="none">
            <a:spAutoFit/>
          </a:bodyPr>
          <a:lstStyle/>
          <a:p>
            <a:r>
              <a:rPr lang="en-US" b="1">
                <a:latin typeface="Comic Sans MS" pitchFamily="-65" charset="0"/>
              </a:rPr>
              <a:t>Progression of Metamorphism</a:t>
            </a:r>
          </a:p>
        </p:txBody>
      </p:sp>
      <p:sp>
        <p:nvSpPr>
          <p:cNvPr id="3" name="Text Box 13"/>
          <p:cNvSpPr txBox="1">
            <a:spLocks noChangeArrowheads="1"/>
          </p:cNvSpPr>
          <p:nvPr/>
        </p:nvSpPr>
        <p:spPr bwMode="auto">
          <a:xfrm>
            <a:off x="1752600" y="990600"/>
            <a:ext cx="5334000" cy="822325"/>
          </a:xfrm>
          <a:prstGeom prst="rect">
            <a:avLst/>
          </a:prstGeom>
          <a:noFill/>
          <a:ln w="9525">
            <a:noFill/>
            <a:miter lim="800000"/>
            <a:headEnd/>
            <a:tailEnd/>
          </a:ln>
        </p:spPr>
        <p:txBody>
          <a:bodyPr>
            <a:spAutoFit/>
          </a:bodyPr>
          <a:lstStyle/>
          <a:p>
            <a:pPr algn="ctr"/>
            <a:r>
              <a:rPr lang="en-US">
                <a:latin typeface="Comic Sans MS" pitchFamily="-65" charset="0"/>
              </a:rPr>
              <a:t>Start with a shale and then hit</a:t>
            </a:r>
          </a:p>
          <a:p>
            <a:pPr algn="ctr"/>
            <a:r>
              <a:rPr lang="en-US">
                <a:latin typeface="Comic Sans MS" pitchFamily="-65" charset="0"/>
              </a:rPr>
              <a:t>it with heat and pressure!</a:t>
            </a:r>
          </a:p>
        </p:txBody>
      </p:sp>
      <p:graphicFrame>
        <p:nvGraphicFramePr>
          <p:cNvPr id="4" name="Group 78"/>
          <p:cNvGraphicFramePr>
            <a:graphicFrameLocks noGrp="1"/>
          </p:cNvGraphicFramePr>
          <p:nvPr/>
        </p:nvGraphicFramePr>
        <p:xfrm>
          <a:off x="2133600" y="1981200"/>
          <a:ext cx="6858000" cy="4304031"/>
        </p:xfrm>
        <a:graphic>
          <a:graphicData uri="http://schemas.openxmlformats.org/drawingml/2006/table">
            <a:tbl>
              <a:tblPr/>
              <a:tblGrid>
                <a:gridCol w="2286000"/>
                <a:gridCol w="2286000"/>
                <a:gridCol w="2286000"/>
              </a:tblGrid>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Rock 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Rock Type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Comic Sans MS" pitchFamily="-65" charset="0"/>
                          <a:ea typeface="ＭＳ Ｐゴシック" pitchFamily="-65" charset="-128"/>
                        </a:rPr>
                        <a:t>Grade of Metamorphism</a:t>
                      </a:r>
                      <a:endParaRPr kumimoji="0" lang="en-US" sz="2800" b="0" i="0" u="none" strike="noStrike" cap="none" normalizeH="0" baseline="0" smtClean="0">
                        <a:ln>
                          <a:noFill/>
                        </a:ln>
                        <a:solidFill>
                          <a:schemeClr val="tx1"/>
                        </a:solidFill>
                        <a:effectLst/>
                        <a:latin typeface="Comic Sans MS" pitchFamily="-65" charset="0"/>
                        <a:ea typeface="ＭＳ Ｐゴシック" pitchFamily="-65"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Shale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Sedimentary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Slate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Metamorphic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Low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Phyllite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Metamorphic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Comic Sans MS" pitchFamily="-65" charset="0"/>
                          <a:ea typeface="ＭＳ Ｐゴシック" pitchFamily="-65" charset="-128"/>
                        </a:rPr>
                        <a:t>Low/Intermediate</a:t>
                      </a:r>
                      <a:endParaRPr kumimoji="0" lang="en-US" sz="2600" b="0" i="0" u="none" strike="noStrike" cap="none" normalizeH="0" baseline="0" smtClean="0">
                        <a:ln>
                          <a:noFill/>
                        </a:ln>
                        <a:solidFill>
                          <a:schemeClr val="tx1"/>
                        </a:solidFill>
                        <a:effectLst/>
                        <a:latin typeface="Comic Sans MS" pitchFamily="-65" charset="0"/>
                        <a:ea typeface="ＭＳ Ｐゴシック" pitchFamily="-65"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Schist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Metamorphic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Comic Sans MS" pitchFamily="-65" charset="0"/>
                          <a:ea typeface="ＭＳ Ｐゴシック" pitchFamily="-65" charset="-128"/>
                        </a:rPr>
                        <a:t>Intermediate/High</a:t>
                      </a:r>
                      <a:endParaRPr kumimoji="0" lang="en-US" sz="2600" b="0" i="0" u="none" strike="noStrike" cap="none" normalizeH="0" baseline="0" smtClean="0">
                        <a:ln>
                          <a:noFill/>
                        </a:ln>
                        <a:solidFill>
                          <a:schemeClr val="tx1"/>
                        </a:solidFill>
                        <a:effectLst/>
                        <a:latin typeface="Comic Sans MS" pitchFamily="-65" charset="0"/>
                        <a:ea typeface="ＭＳ Ｐゴシック" pitchFamily="-65"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Gneiss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Metamorphic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High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smtClean="0">
                          <a:ln>
                            <a:noFill/>
                          </a:ln>
                          <a:solidFill>
                            <a:schemeClr val="tx1"/>
                          </a:solidFill>
                          <a:effectLst/>
                          <a:latin typeface="Comic Sans MS" pitchFamily="-65" charset="0"/>
                          <a:ea typeface="ＭＳ Ｐゴシック" pitchFamily="-65" charset="-128"/>
                        </a:rPr>
                        <a:t>Molten Rock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Comic Sans MS" pitchFamily="-65" charset="0"/>
                          <a:ea typeface="ＭＳ Ｐゴシック" pitchFamily="-65" charset="-128"/>
                        </a:rPr>
                        <a:t>Cools into Igneous Rock</a:t>
                      </a:r>
                      <a:endParaRPr kumimoji="0" lang="en-US" sz="2600" b="0" i="0" u="none" strike="noStrike" cap="none" normalizeH="0" baseline="0" smtClean="0">
                        <a:ln>
                          <a:noFill/>
                        </a:ln>
                        <a:solidFill>
                          <a:schemeClr val="tx1"/>
                        </a:solidFill>
                        <a:effectLst/>
                        <a:latin typeface="Comic Sans MS" pitchFamily="-65" charset="0"/>
                        <a:ea typeface="ＭＳ Ｐゴシック" pitchFamily="-65"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600" b="0" i="0" u="none" strike="noStrike" cap="none" normalizeH="0" baseline="0" dirty="0" smtClean="0">
                          <a:ln>
                            <a:noFill/>
                          </a:ln>
                          <a:solidFill>
                            <a:schemeClr val="tx1"/>
                          </a:solidFill>
                          <a:effectLst/>
                          <a:latin typeface="Comic Sans MS" pitchFamily="-65" charset="0"/>
                          <a:ea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AutoShape 79"/>
          <p:cNvSpPr>
            <a:spLocks noChangeArrowheads="1"/>
          </p:cNvSpPr>
          <p:nvPr/>
        </p:nvSpPr>
        <p:spPr bwMode="auto">
          <a:xfrm>
            <a:off x="1371600" y="2209800"/>
            <a:ext cx="609600" cy="3962400"/>
          </a:xfrm>
          <a:prstGeom prst="downArrow">
            <a:avLst>
              <a:gd name="adj1" fmla="val 50000"/>
              <a:gd name="adj2" fmla="val 162500"/>
            </a:avLst>
          </a:prstGeom>
          <a:solidFill>
            <a:srgbClr val="FF0000"/>
          </a:solidFill>
          <a:ln w="9525">
            <a:solidFill>
              <a:schemeClr val="tx1"/>
            </a:solidFill>
            <a:miter lim="800000"/>
            <a:headEnd/>
            <a:tailEnd/>
          </a:ln>
        </p:spPr>
        <p:txBody>
          <a:bodyPr wrap="none" anchor="ctr"/>
          <a:lstStyle/>
          <a:p>
            <a:endParaRPr lang="en-US"/>
          </a:p>
        </p:txBody>
      </p:sp>
      <p:sp>
        <p:nvSpPr>
          <p:cNvPr id="6" name="Rectangle 80"/>
          <p:cNvSpPr>
            <a:spLocks noChangeArrowheads="1"/>
          </p:cNvSpPr>
          <p:nvPr/>
        </p:nvSpPr>
        <p:spPr bwMode="auto">
          <a:xfrm>
            <a:off x="93663" y="2667000"/>
            <a:ext cx="1435100" cy="1552575"/>
          </a:xfrm>
          <a:prstGeom prst="rect">
            <a:avLst/>
          </a:prstGeom>
          <a:noFill/>
          <a:ln w="9525">
            <a:noFill/>
            <a:miter lim="800000"/>
            <a:headEnd/>
            <a:tailEnd/>
          </a:ln>
        </p:spPr>
        <p:txBody>
          <a:bodyPr wrap="none">
            <a:spAutoFit/>
          </a:bodyPr>
          <a:lstStyle/>
          <a:p>
            <a:pPr algn="ctr"/>
            <a:r>
              <a:rPr lang="en-US" b="1">
                <a:solidFill>
                  <a:srgbClr val="FF0000"/>
                </a:solidFill>
                <a:latin typeface="Comic Sans MS" pitchFamily="-65" charset="0"/>
              </a:rPr>
              <a:t>More</a:t>
            </a:r>
          </a:p>
          <a:p>
            <a:pPr algn="ctr"/>
            <a:r>
              <a:rPr lang="en-US" b="1">
                <a:solidFill>
                  <a:srgbClr val="FF0000"/>
                </a:solidFill>
                <a:latin typeface="Comic Sans MS" pitchFamily="-65" charset="0"/>
              </a:rPr>
              <a:t>Heat</a:t>
            </a:r>
          </a:p>
          <a:p>
            <a:pPr algn="ctr"/>
            <a:r>
              <a:rPr lang="en-US" b="1">
                <a:solidFill>
                  <a:srgbClr val="FF0000"/>
                </a:solidFill>
                <a:latin typeface="Comic Sans MS" pitchFamily="-65" charset="0"/>
              </a:rPr>
              <a:t>&amp;</a:t>
            </a:r>
          </a:p>
          <a:p>
            <a:pPr algn="ctr"/>
            <a:r>
              <a:rPr lang="en-US" b="1">
                <a:solidFill>
                  <a:srgbClr val="FF0000"/>
                </a:solidFill>
                <a:latin typeface="Comic Sans MS" pitchFamily="-65" charset="0"/>
              </a:rPr>
              <a:t>Pressure</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962400" y="381000"/>
            <a:ext cx="2516188" cy="854075"/>
          </a:xfrm>
          <a:prstGeom prst="rect">
            <a:avLst/>
          </a:prstGeom>
          <a:noFill/>
          <a:ln w="9525">
            <a:noFill/>
            <a:miter lim="800000"/>
            <a:headEnd/>
            <a:tailEnd/>
          </a:ln>
        </p:spPr>
        <p:txBody>
          <a:bodyPr wrap="none">
            <a:spAutoFit/>
          </a:bodyPr>
          <a:lstStyle/>
          <a:p>
            <a:pPr algn="ctr"/>
            <a:r>
              <a:rPr lang="en-US" sz="3000" b="1">
                <a:latin typeface="Comic Sans MS" pitchFamily="-65" charset="0"/>
              </a:rPr>
              <a:t>Shale</a:t>
            </a:r>
            <a:endParaRPr lang="en-US" sz="3000">
              <a:latin typeface="Comic Sans MS" pitchFamily="-65" charset="0"/>
            </a:endParaRPr>
          </a:p>
          <a:p>
            <a:pPr algn="ctr"/>
            <a:r>
              <a:rPr lang="en-US" sz="2000">
                <a:latin typeface="Comic Sans MS" pitchFamily="-65" charset="0"/>
              </a:rPr>
              <a:t>(Sedimentary Rock)</a:t>
            </a:r>
            <a:endParaRPr lang="en-US"/>
          </a:p>
        </p:txBody>
      </p:sp>
      <p:sp>
        <p:nvSpPr>
          <p:cNvPr id="3" name="Rectangle 2"/>
          <p:cNvSpPr>
            <a:spLocks noChangeArrowheads="1"/>
          </p:cNvSpPr>
          <p:nvPr/>
        </p:nvSpPr>
        <p:spPr bwMode="auto">
          <a:xfrm>
            <a:off x="5257800" y="3124200"/>
            <a:ext cx="3222625" cy="854075"/>
          </a:xfrm>
          <a:prstGeom prst="rect">
            <a:avLst/>
          </a:prstGeom>
          <a:noFill/>
          <a:ln w="9525">
            <a:noFill/>
            <a:miter lim="800000"/>
            <a:headEnd/>
            <a:tailEnd/>
          </a:ln>
        </p:spPr>
        <p:txBody>
          <a:bodyPr>
            <a:spAutoFit/>
          </a:bodyPr>
          <a:lstStyle/>
          <a:p>
            <a:pPr algn="ctr"/>
            <a:r>
              <a:rPr lang="en-US" sz="3000" b="1">
                <a:latin typeface="Comic Sans MS" pitchFamily="-65" charset="0"/>
              </a:rPr>
              <a:t>Slate</a:t>
            </a:r>
            <a:endParaRPr lang="en-US" sz="3000">
              <a:latin typeface="Comic Sans MS" pitchFamily="-65" charset="0"/>
            </a:endParaRPr>
          </a:p>
          <a:p>
            <a:pPr algn="ctr"/>
            <a:r>
              <a:rPr lang="en-US" sz="2000">
                <a:latin typeface="Comic Sans MS" pitchFamily="-65" charset="0"/>
              </a:rPr>
              <a:t>(Metamorphic Rock)</a:t>
            </a:r>
            <a:endParaRPr lang="en-US" sz="2500">
              <a:latin typeface="Comic Sans MS" pitchFamily="-65" charset="0"/>
            </a:endParaRPr>
          </a:p>
        </p:txBody>
      </p:sp>
      <p:pic>
        <p:nvPicPr>
          <p:cNvPr id="4" name="Picture 6"/>
          <p:cNvPicPr>
            <a:picLocks noChangeAspect="1" noChangeArrowheads="1"/>
          </p:cNvPicPr>
          <p:nvPr/>
        </p:nvPicPr>
        <p:blipFill>
          <a:blip r:embed="rId2"/>
          <a:srcRect/>
          <a:stretch>
            <a:fillRect/>
          </a:stretch>
        </p:blipFill>
        <p:spPr bwMode="auto">
          <a:xfrm>
            <a:off x="0" y="0"/>
            <a:ext cx="3962400" cy="2971800"/>
          </a:xfrm>
          <a:prstGeom prst="rect">
            <a:avLst/>
          </a:prstGeom>
          <a:noFill/>
          <a:ln w="9525">
            <a:noFill/>
            <a:miter lim="800000"/>
            <a:headEnd/>
            <a:tailEnd/>
          </a:ln>
        </p:spPr>
      </p:pic>
      <p:pic>
        <p:nvPicPr>
          <p:cNvPr id="5" name="Picture 8"/>
          <p:cNvPicPr>
            <a:picLocks noChangeAspect="1" noChangeArrowheads="1"/>
          </p:cNvPicPr>
          <p:nvPr/>
        </p:nvPicPr>
        <p:blipFill>
          <a:blip r:embed="rId3"/>
          <a:srcRect/>
          <a:stretch>
            <a:fillRect/>
          </a:stretch>
        </p:blipFill>
        <p:spPr bwMode="auto">
          <a:xfrm>
            <a:off x="4648200" y="4038600"/>
            <a:ext cx="4495800" cy="2819400"/>
          </a:xfrm>
          <a:prstGeom prst="rect">
            <a:avLst/>
          </a:prstGeom>
          <a:noFill/>
          <a:ln w="9525">
            <a:noFill/>
            <a:miter lim="800000"/>
            <a:headEnd/>
            <a:tailEnd/>
          </a:ln>
        </p:spPr>
      </p:pic>
      <p:sp>
        <p:nvSpPr>
          <p:cNvPr id="6" name="Text Box 9"/>
          <p:cNvSpPr txBox="1">
            <a:spLocks noChangeArrowheads="1"/>
          </p:cNvSpPr>
          <p:nvPr/>
        </p:nvSpPr>
        <p:spPr bwMode="auto">
          <a:xfrm>
            <a:off x="2689225" y="3048000"/>
            <a:ext cx="1425575" cy="1187450"/>
          </a:xfrm>
          <a:prstGeom prst="rect">
            <a:avLst/>
          </a:prstGeom>
          <a:noFill/>
          <a:ln w="9525">
            <a:noFill/>
            <a:miter lim="800000"/>
            <a:headEnd/>
            <a:tailEnd/>
          </a:ln>
        </p:spPr>
        <p:txBody>
          <a:bodyPr wrap="none">
            <a:spAutoFit/>
          </a:bodyPr>
          <a:lstStyle/>
          <a:p>
            <a:pPr algn="ctr"/>
            <a:r>
              <a:rPr lang="en-US">
                <a:solidFill>
                  <a:srgbClr val="FF0000"/>
                </a:solidFill>
                <a:latin typeface="Comic Sans MS" pitchFamily="-65" charset="0"/>
              </a:rPr>
              <a:t>Heat</a:t>
            </a:r>
          </a:p>
          <a:p>
            <a:pPr algn="ctr"/>
            <a:r>
              <a:rPr lang="en-US">
                <a:solidFill>
                  <a:srgbClr val="FF0000"/>
                </a:solidFill>
                <a:latin typeface="Comic Sans MS" pitchFamily="-65" charset="0"/>
              </a:rPr>
              <a:t>&amp;</a:t>
            </a:r>
          </a:p>
          <a:p>
            <a:pPr algn="ctr"/>
            <a:r>
              <a:rPr lang="en-US">
                <a:solidFill>
                  <a:srgbClr val="FF0000"/>
                </a:solidFill>
                <a:latin typeface="Comic Sans MS" pitchFamily="-65" charset="0"/>
              </a:rPr>
              <a:t>Pressure</a:t>
            </a:r>
            <a:endParaRPr lang="en-US">
              <a:latin typeface="Comic Sans MS" pitchFamily="-65" charset="0"/>
            </a:endParaRPr>
          </a:p>
        </p:txBody>
      </p:sp>
      <p:sp>
        <p:nvSpPr>
          <p:cNvPr id="7" name="Line 10"/>
          <p:cNvSpPr>
            <a:spLocks noChangeShapeType="1"/>
          </p:cNvSpPr>
          <p:nvPr/>
        </p:nvSpPr>
        <p:spPr bwMode="auto">
          <a:xfrm>
            <a:off x="3581400" y="2743200"/>
            <a:ext cx="1371600" cy="1371600"/>
          </a:xfrm>
          <a:prstGeom prst="line">
            <a:avLst/>
          </a:prstGeom>
          <a:noFill/>
          <a:ln w="254000">
            <a:solidFill>
              <a:srgbClr val="FF0000"/>
            </a:solidFill>
            <a:round/>
            <a:headEnd/>
            <a:tailEnd type="triangle" w="med" len="me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ssolv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4495800" cy="2819400"/>
          </a:xfrm>
          <a:prstGeom prst="rect">
            <a:avLst/>
          </a:prstGeom>
          <a:noFill/>
          <a:ln w="9525">
            <a:noFill/>
            <a:miter lim="800000"/>
            <a:headEnd/>
            <a:tailEnd/>
          </a:ln>
        </p:spPr>
      </p:pic>
      <p:sp>
        <p:nvSpPr>
          <p:cNvPr id="3" name="Rectangle 3"/>
          <p:cNvSpPr>
            <a:spLocks noChangeArrowheads="1"/>
          </p:cNvSpPr>
          <p:nvPr/>
        </p:nvSpPr>
        <p:spPr bwMode="auto">
          <a:xfrm>
            <a:off x="4495800" y="517525"/>
            <a:ext cx="2557463" cy="854075"/>
          </a:xfrm>
          <a:prstGeom prst="rect">
            <a:avLst/>
          </a:prstGeom>
          <a:noFill/>
          <a:ln w="9525">
            <a:noFill/>
            <a:miter lim="800000"/>
            <a:headEnd/>
            <a:tailEnd/>
          </a:ln>
        </p:spPr>
        <p:txBody>
          <a:bodyPr wrap="none">
            <a:spAutoFit/>
          </a:bodyPr>
          <a:lstStyle/>
          <a:p>
            <a:pPr algn="ctr"/>
            <a:r>
              <a:rPr lang="en-US" sz="3000" b="1">
                <a:latin typeface="Comic Sans MS" pitchFamily="-65" charset="0"/>
              </a:rPr>
              <a:t>Slate</a:t>
            </a:r>
            <a:endParaRPr lang="en-US" sz="3000">
              <a:latin typeface="Comic Sans MS" pitchFamily="-65" charset="0"/>
            </a:endParaRPr>
          </a:p>
          <a:p>
            <a:pPr algn="ctr"/>
            <a:r>
              <a:rPr lang="en-US" sz="2000">
                <a:latin typeface="Comic Sans MS" pitchFamily="-65" charset="0"/>
              </a:rPr>
              <a:t>(Metamorphic Rock)</a:t>
            </a:r>
          </a:p>
        </p:txBody>
      </p:sp>
      <p:sp>
        <p:nvSpPr>
          <p:cNvPr id="4" name="Rectangle 3"/>
          <p:cNvSpPr>
            <a:spLocks noChangeArrowheads="1"/>
          </p:cNvSpPr>
          <p:nvPr/>
        </p:nvSpPr>
        <p:spPr bwMode="auto">
          <a:xfrm>
            <a:off x="3048000" y="2819400"/>
            <a:ext cx="1425575" cy="1187450"/>
          </a:xfrm>
          <a:prstGeom prst="rect">
            <a:avLst/>
          </a:prstGeom>
          <a:noFill/>
          <a:ln w="9525">
            <a:noFill/>
            <a:miter lim="800000"/>
            <a:headEnd/>
            <a:tailEnd/>
          </a:ln>
        </p:spPr>
        <p:txBody>
          <a:bodyPr wrap="none">
            <a:spAutoFit/>
          </a:bodyPr>
          <a:lstStyle/>
          <a:p>
            <a:pPr algn="ctr"/>
            <a:r>
              <a:rPr lang="en-US">
                <a:solidFill>
                  <a:srgbClr val="FF0000"/>
                </a:solidFill>
                <a:latin typeface="Comic Sans MS" pitchFamily="-65" charset="0"/>
              </a:rPr>
              <a:t>Heat</a:t>
            </a:r>
          </a:p>
          <a:p>
            <a:pPr algn="ctr"/>
            <a:r>
              <a:rPr lang="en-US">
                <a:solidFill>
                  <a:srgbClr val="FF0000"/>
                </a:solidFill>
                <a:latin typeface="Comic Sans MS" pitchFamily="-65" charset="0"/>
              </a:rPr>
              <a:t>&amp;</a:t>
            </a:r>
          </a:p>
          <a:p>
            <a:pPr algn="ctr"/>
            <a:r>
              <a:rPr lang="en-US">
                <a:solidFill>
                  <a:srgbClr val="FF0000"/>
                </a:solidFill>
                <a:latin typeface="Comic Sans MS" pitchFamily="-65" charset="0"/>
              </a:rPr>
              <a:t>Pressure</a:t>
            </a:r>
          </a:p>
        </p:txBody>
      </p:sp>
      <p:sp>
        <p:nvSpPr>
          <p:cNvPr id="5" name="Rectangle 4"/>
          <p:cNvSpPr>
            <a:spLocks noChangeArrowheads="1"/>
          </p:cNvSpPr>
          <p:nvPr/>
        </p:nvSpPr>
        <p:spPr bwMode="auto">
          <a:xfrm>
            <a:off x="6019800" y="3124200"/>
            <a:ext cx="2557463" cy="854075"/>
          </a:xfrm>
          <a:prstGeom prst="rect">
            <a:avLst/>
          </a:prstGeom>
          <a:noFill/>
          <a:ln w="9525">
            <a:noFill/>
            <a:miter lim="800000"/>
            <a:headEnd/>
            <a:tailEnd/>
          </a:ln>
        </p:spPr>
        <p:txBody>
          <a:bodyPr wrap="none">
            <a:spAutoFit/>
          </a:bodyPr>
          <a:lstStyle/>
          <a:p>
            <a:pPr algn="ctr"/>
            <a:r>
              <a:rPr lang="en-US" sz="3000" b="1">
                <a:latin typeface="Comic Sans MS" pitchFamily="-65" charset="0"/>
              </a:rPr>
              <a:t>Phyllite</a:t>
            </a:r>
            <a:endParaRPr lang="en-US" sz="3000">
              <a:latin typeface="Comic Sans MS" pitchFamily="-65" charset="0"/>
            </a:endParaRPr>
          </a:p>
          <a:p>
            <a:pPr algn="ctr"/>
            <a:r>
              <a:rPr lang="en-US" sz="2000">
                <a:latin typeface="Comic Sans MS" pitchFamily="-65" charset="0"/>
              </a:rPr>
              <a:t>(Metamorphic Rock)</a:t>
            </a:r>
          </a:p>
        </p:txBody>
      </p:sp>
      <p:pic>
        <p:nvPicPr>
          <p:cNvPr id="6" name="Picture 8" descr="Picture 1"/>
          <p:cNvPicPr>
            <a:picLocks noChangeAspect="1" noChangeArrowheads="1"/>
          </p:cNvPicPr>
          <p:nvPr/>
        </p:nvPicPr>
        <p:blipFill>
          <a:blip r:embed="rId3"/>
          <a:srcRect/>
          <a:stretch>
            <a:fillRect/>
          </a:stretch>
        </p:blipFill>
        <p:spPr bwMode="auto">
          <a:xfrm>
            <a:off x="4800600" y="3962400"/>
            <a:ext cx="4343400" cy="2895600"/>
          </a:xfrm>
          <a:prstGeom prst="rect">
            <a:avLst/>
          </a:prstGeom>
          <a:noFill/>
          <a:ln w="9525">
            <a:noFill/>
            <a:miter lim="800000"/>
            <a:headEnd/>
            <a:tailEnd/>
          </a:ln>
        </p:spPr>
      </p:pic>
      <p:sp>
        <p:nvSpPr>
          <p:cNvPr id="7" name="Line 9"/>
          <p:cNvSpPr>
            <a:spLocks noChangeShapeType="1"/>
          </p:cNvSpPr>
          <p:nvPr/>
        </p:nvSpPr>
        <p:spPr bwMode="auto">
          <a:xfrm>
            <a:off x="4038600" y="2667000"/>
            <a:ext cx="1371600" cy="1371600"/>
          </a:xfrm>
          <a:prstGeom prst="line">
            <a:avLst/>
          </a:prstGeom>
          <a:noFill/>
          <a:ln w="254000">
            <a:solidFill>
              <a:srgbClr val="FF0000"/>
            </a:solidFill>
            <a:round/>
            <a:headEnd/>
            <a:tailEnd type="triangle" w="med" len="me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icture 1"/>
          <p:cNvPicPr>
            <a:picLocks noChangeAspect="1" noChangeArrowheads="1"/>
          </p:cNvPicPr>
          <p:nvPr/>
        </p:nvPicPr>
        <p:blipFill>
          <a:blip r:embed="rId2"/>
          <a:srcRect/>
          <a:stretch>
            <a:fillRect/>
          </a:stretch>
        </p:blipFill>
        <p:spPr bwMode="auto">
          <a:xfrm>
            <a:off x="0" y="0"/>
            <a:ext cx="4343400" cy="2895600"/>
          </a:xfrm>
          <a:prstGeom prst="rect">
            <a:avLst/>
          </a:prstGeom>
          <a:noFill/>
          <a:ln w="9525">
            <a:noFill/>
            <a:miter lim="800000"/>
            <a:headEnd/>
            <a:tailEnd/>
          </a:ln>
        </p:spPr>
      </p:pic>
      <p:sp>
        <p:nvSpPr>
          <p:cNvPr id="3" name="Rectangle 3"/>
          <p:cNvSpPr>
            <a:spLocks noChangeArrowheads="1"/>
          </p:cNvSpPr>
          <p:nvPr/>
        </p:nvSpPr>
        <p:spPr bwMode="auto">
          <a:xfrm>
            <a:off x="4343400" y="609600"/>
            <a:ext cx="2557463" cy="854075"/>
          </a:xfrm>
          <a:prstGeom prst="rect">
            <a:avLst/>
          </a:prstGeom>
          <a:noFill/>
          <a:ln w="9525">
            <a:noFill/>
            <a:miter lim="800000"/>
            <a:headEnd/>
            <a:tailEnd/>
          </a:ln>
        </p:spPr>
        <p:txBody>
          <a:bodyPr wrap="none">
            <a:spAutoFit/>
          </a:bodyPr>
          <a:lstStyle/>
          <a:p>
            <a:pPr algn="ctr"/>
            <a:r>
              <a:rPr lang="en-US" sz="3000" b="1">
                <a:latin typeface="Comic Sans MS" pitchFamily="-65" charset="0"/>
              </a:rPr>
              <a:t>Phyllite</a:t>
            </a:r>
            <a:endParaRPr lang="en-US" sz="3000">
              <a:latin typeface="Comic Sans MS" pitchFamily="-65" charset="0"/>
            </a:endParaRPr>
          </a:p>
          <a:p>
            <a:pPr algn="ctr"/>
            <a:r>
              <a:rPr lang="en-US" sz="2000">
                <a:latin typeface="Comic Sans MS" pitchFamily="-65" charset="0"/>
              </a:rPr>
              <a:t>(Metamorphic Rock)</a:t>
            </a:r>
          </a:p>
        </p:txBody>
      </p:sp>
      <p:sp>
        <p:nvSpPr>
          <p:cNvPr id="4" name="Rectangle 4"/>
          <p:cNvSpPr>
            <a:spLocks noChangeArrowheads="1"/>
          </p:cNvSpPr>
          <p:nvPr/>
        </p:nvSpPr>
        <p:spPr bwMode="auto">
          <a:xfrm>
            <a:off x="4800600" y="3200400"/>
            <a:ext cx="2557463" cy="854075"/>
          </a:xfrm>
          <a:prstGeom prst="rect">
            <a:avLst/>
          </a:prstGeom>
          <a:noFill/>
          <a:ln w="9525">
            <a:noFill/>
            <a:miter lim="800000"/>
            <a:headEnd/>
            <a:tailEnd/>
          </a:ln>
        </p:spPr>
        <p:txBody>
          <a:bodyPr wrap="none">
            <a:spAutoFit/>
          </a:bodyPr>
          <a:lstStyle/>
          <a:p>
            <a:pPr algn="ctr"/>
            <a:r>
              <a:rPr lang="en-US" sz="3000" b="1" dirty="0">
                <a:latin typeface="Comic Sans MS" pitchFamily="-65" charset="0"/>
              </a:rPr>
              <a:t>Schist</a:t>
            </a:r>
            <a:endParaRPr lang="en-US" sz="3000" dirty="0">
              <a:latin typeface="Comic Sans MS" pitchFamily="-65" charset="0"/>
            </a:endParaRPr>
          </a:p>
          <a:p>
            <a:pPr algn="ctr"/>
            <a:r>
              <a:rPr lang="en-US" sz="2000" dirty="0">
                <a:latin typeface="Comic Sans MS" pitchFamily="-65" charset="0"/>
              </a:rPr>
              <a:t>(Metamorphic Rock)</a:t>
            </a:r>
          </a:p>
        </p:txBody>
      </p:sp>
      <p:pic>
        <p:nvPicPr>
          <p:cNvPr id="5" name="Picture 5"/>
          <p:cNvPicPr>
            <a:picLocks noChangeAspect="1" noChangeArrowheads="1"/>
          </p:cNvPicPr>
          <p:nvPr/>
        </p:nvPicPr>
        <p:blipFill>
          <a:blip r:embed="rId3"/>
          <a:srcRect/>
          <a:stretch>
            <a:fillRect/>
          </a:stretch>
        </p:blipFill>
        <p:spPr bwMode="auto">
          <a:xfrm>
            <a:off x="5499100" y="4071938"/>
            <a:ext cx="3644900" cy="2786062"/>
          </a:xfrm>
          <a:prstGeom prst="rect">
            <a:avLst/>
          </a:prstGeom>
          <a:noFill/>
          <a:ln w="9525">
            <a:noFill/>
            <a:miter lim="800000"/>
            <a:headEnd/>
            <a:tailEnd/>
          </a:ln>
        </p:spPr>
      </p:pic>
      <p:pic>
        <p:nvPicPr>
          <p:cNvPr id="6" name="Picture 6"/>
          <p:cNvPicPr>
            <a:picLocks noChangeAspect="1" noChangeArrowheads="1"/>
          </p:cNvPicPr>
          <p:nvPr/>
        </p:nvPicPr>
        <p:blipFill>
          <a:blip r:embed="rId4"/>
          <a:srcRect/>
          <a:stretch>
            <a:fillRect/>
          </a:stretch>
        </p:blipFill>
        <p:spPr bwMode="auto">
          <a:xfrm>
            <a:off x="2286000" y="4086225"/>
            <a:ext cx="3276600" cy="2771775"/>
          </a:xfrm>
          <a:prstGeom prst="rect">
            <a:avLst/>
          </a:prstGeom>
          <a:noFill/>
          <a:ln w="9525">
            <a:noFill/>
            <a:miter lim="800000"/>
            <a:headEnd/>
            <a:tailEnd/>
          </a:ln>
        </p:spPr>
      </p:pic>
      <p:sp>
        <p:nvSpPr>
          <p:cNvPr id="7" name="Line 7"/>
          <p:cNvSpPr>
            <a:spLocks noChangeShapeType="1"/>
          </p:cNvSpPr>
          <p:nvPr/>
        </p:nvSpPr>
        <p:spPr bwMode="auto">
          <a:xfrm>
            <a:off x="3429000" y="2667000"/>
            <a:ext cx="1371600" cy="1371600"/>
          </a:xfrm>
          <a:prstGeom prst="line">
            <a:avLst/>
          </a:prstGeom>
          <a:noFill/>
          <a:ln w="254000">
            <a:solidFill>
              <a:srgbClr val="FF0000"/>
            </a:solidFill>
            <a:round/>
            <a:headEnd/>
            <a:tailEnd type="triangle" w="med" len="med"/>
          </a:ln>
        </p:spPr>
        <p:txBody>
          <a:bodyPr wrap="none" anchor="ctr"/>
          <a:lstStyle/>
          <a:p>
            <a:endParaRPr lang="en-US"/>
          </a:p>
        </p:txBody>
      </p:sp>
      <p:sp>
        <p:nvSpPr>
          <p:cNvPr id="8" name="Rectangle 8"/>
          <p:cNvSpPr>
            <a:spLocks noChangeArrowheads="1"/>
          </p:cNvSpPr>
          <p:nvPr/>
        </p:nvSpPr>
        <p:spPr bwMode="auto">
          <a:xfrm>
            <a:off x="2514600" y="2895600"/>
            <a:ext cx="1425575" cy="1187450"/>
          </a:xfrm>
          <a:prstGeom prst="rect">
            <a:avLst/>
          </a:prstGeom>
          <a:noFill/>
          <a:ln w="9525">
            <a:noFill/>
            <a:miter lim="800000"/>
            <a:headEnd/>
            <a:tailEnd/>
          </a:ln>
        </p:spPr>
        <p:txBody>
          <a:bodyPr wrap="none">
            <a:spAutoFit/>
          </a:bodyPr>
          <a:lstStyle/>
          <a:p>
            <a:pPr algn="ctr"/>
            <a:r>
              <a:rPr lang="en-US" dirty="0">
                <a:solidFill>
                  <a:srgbClr val="FF0000"/>
                </a:solidFill>
                <a:latin typeface="Comic Sans MS" pitchFamily="-65" charset="0"/>
              </a:rPr>
              <a:t>Heat</a:t>
            </a:r>
          </a:p>
          <a:p>
            <a:pPr algn="ctr"/>
            <a:r>
              <a:rPr lang="en-US" dirty="0">
                <a:solidFill>
                  <a:srgbClr val="FF0000"/>
                </a:solidFill>
                <a:latin typeface="Comic Sans MS" pitchFamily="-65" charset="0"/>
              </a:rPr>
              <a:t>&amp;</a:t>
            </a:r>
          </a:p>
          <a:p>
            <a:pPr algn="ctr"/>
            <a:r>
              <a:rPr lang="en-US" dirty="0">
                <a:solidFill>
                  <a:srgbClr val="FF0000"/>
                </a:solidFill>
                <a:latin typeface="Comic Sans MS" pitchFamily="-65" charset="0"/>
              </a:rPr>
              <a:t>Pressure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990600" y="152400"/>
            <a:ext cx="6858000" cy="1371600"/>
          </a:xfrm>
        </p:spPr>
        <p:txBody>
          <a:bodyPr>
            <a:normAutofit/>
          </a:bodyPr>
          <a:lstStyle/>
          <a:p>
            <a:pPr eaLnBrk="1" hangingPunct="1">
              <a:defRPr/>
            </a:pPr>
            <a:r>
              <a:rPr lang="en-US" sz="3200" b="1" dirty="0" smtClean="0">
                <a:latin typeface="Book Antiqua" pitchFamily="18" charset="0"/>
              </a:rPr>
              <a:t>Foliated Rock Textures</a:t>
            </a:r>
          </a:p>
        </p:txBody>
      </p:sp>
      <p:sp>
        <p:nvSpPr>
          <p:cNvPr id="6" name="Rectangle 6"/>
          <p:cNvSpPr>
            <a:spLocks noChangeArrowheads="1"/>
          </p:cNvSpPr>
          <p:nvPr/>
        </p:nvSpPr>
        <p:spPr bwMode="auto">
          <a:xfrm>
            <a:off x="457200" y="1371600"/>
            <a:ext cx="8458200" cy="41148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Foliation is broadly defined as any planar arrangement of mineral grains or structural features in a rock. Foliation can occur in both igneous and metamorphic rocks (this section will only focus on foliation in metamorphic rocks).</a:t>
            </a:r>
          </a:p>
          <a:p>
            <a:pPr marL="342900" indent="-342900">
              <a:lnSpc>
                <a:spcPct val="80000"/>
              </a:lnSpc>
              <a:spcBef>
                <a:spcPct val="20000"/>
              </a:spcBef>
              <a:buClr>
                <a:schemeClr val="hlink"/>
              </a:buClr>
              <a:buSzPct val="65000"/>
              <a:buFont typeface="Wingdings" pitchFamily="2" charset="2"/>
              <a:buChar char="n"/>
              <a:defRPr/>
            </a:pPr>
            <a:endParaRPr lang="en-US" dirty="0">
              <a:latin typeface="Times New Roman" pitchFamily="18" charset="0"/>
              <a:cs typeface="Times New Roman" pitchFamily="18" charset="0"/>
            </a:endParaRP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Foliation in metamorphic rocks occurs when the minerals in the rock align and recrystallize along planes of parallel orientation as a result of heat and compressional forces.</a:t>
            </a:r>
          </a:p>
          <a:p>
            <a:pPr marL="342900" indent="-342900">
              <a:lnSpc>
                <a:spcPct val="80000"/>
              </a:lnSpc>
              <a:spcBef>
                <a:spcPct val="20000"/>
              </a:spcBef>
              <a:buClr>
                <a:schemeClr val="hlink"/>
              </a:buClr>
              <a:buSzPct val="65000"/>
              <a:buFont typeface="Wingdings" pitchFamily="2" charset="2"/>
              <a:buChar char="n"/>
              <a:defRPr/>
            </a:pPr>
            <a:endParaRPr lang="en-US" dirty="0">
              <a:latin typeface="Times New Roman" pitchFamily="18" charset="0"/>
              <a:cs typeface="Times New Roman" pitchFamily="18" charset="0"/>
            </a:endParaRP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Minerals recrystallize into platy, elongated, or flattened grains, according to their original crystal habits.  They segregate into thin layers that appear as thinly banded slivers of minerals interlayered together.</a:t>
            </a:r>
          </a:p>
          <a:p>
            <a:pPr marL="342900" indent="-342900">
              <a:lnSpc>
                <a:spcPct val="80000"/>
              </a:lnSpc>
              <a:spcBef>
                <a:spcPct val="20000"/>
              </a:spcBef>
              <a:buClr>
                <a:schemeClr val="hlink"/>
              </a:buClr>
              <a:buSzPct val="65000"/>
              <a:buFont typeface="Wingdings" pitchFamily="2" charset="2"/>
              <a:buChar char="n"/>
              <a:defRPr/>
            </a:pPr>
            <a:endParaRPr lang="en-US" dirty="0">
              <a:latin typeface="Times New Roman" pitchFamily="18" charset="0"/>
              <a:cs typeface="Times New Roman" pitchFamily="18" charset="0"/>
            </a:endParaRP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Different textures used to describe foliation include: </a:t>
            </a:r>
            <a:r>
              <a:rPr lang="en-US" dirty="0">
                <a:solidFill>
                  <a:srgbClr val="990000"/>
                </a:solidFill>
                <a:latin typeface="Times New Roman" pitchFamily="18" charset="0"/>
                <a:cs typeface="Times New Roman" pitchFamily="18" charset="0"/>
              </a:rPr>
              <a:t>slaty cleavage,</a:t>
            </a:r>
            <a:r>
              <a:rPr lang="en-US" dirty="0">
                <a:latin typeface="Times New Roman" pitchFamily="18" charset="0"/>
                <a:cs typeface="Times New Roman" pitchFamily="18" charset="0"/>
              </a:rPr>
              <a:t> </a:t>
            </a:r>
            <a:r>
              <a:rPr lang="en-US" dirty="0">
                <a:solidFill>
                  <a:srgbClr val="990000"/>
                </a:solidFill>
                <a:latin typeface="Times New Roman" pitchFamily="18" charset="0"/>
                <a:cs typeface="Times New Roman" pitchFamily="18" charset="0"/>
              </a:rPr>
              <a:t>schistosity, </a:t>
            </a:r>
            <a:r>
              <a:rPr lang="en-US" dirty="0">
                <a:latin typeface="Times New Roman" pitchFamily="18" charset="0"/>
                <a:cs typeface="Times New Roman" pitchFamily="18" charset="0"/>
              </a:rPr>
              <a:t>and </a:t>
            </a:r>
            <a:r>
              <a:rPr lang="en-US" dirty="0">
                <a:solidFill>
                  <a:srgbClr val="990000"/>
                </a:solidFill>
                <a:latin typeface="Times New Roman" pitchFamily="18" charset="0"/>
                <a:cs typeface="Times New Roman" pitchFamily="18" charset="0"/>
              </a:rPr>
              <a:t>gneissic texture.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04800" y="0"/>
            <a:ext cx="8839200" cy="1371600"/>
          </a:xfrm>
        </p:spPr>
        <p:txBody>
          <a:bodyPr>
            <a:normAutofit/>
          </a:bodyPr>
          <a:lstStyle/>
          <a:p>
            <a:pPr eaLnBrk="1" hangingPunct="1">
              <a:defRPr/>
            </a:pPr>
            <a:r>
              <a:rPr lang="en-US" sz="2500" b="1" dirty="0" smtClean="0">
                <a:latin typeface="Book Antiqua" pitchFamily="18" charset="0"/>
              </a:rPr>
              <a:t>Foliated Textures:</a:t>
            </a:r>
            <a:r>
              <a:rPr lang="en-US" sz="2500" b="1" dirty="0" smtClean="0">
                <a:solidFill>
                  <a:srgbClr val="990000"/>
                </a:solidFill>
                <a:effectLst>
                  <a:outerShdw blurRad="38100" dist="38100" dir="2700000" algn="tl">
                    <a:srgbClr val="000000"/>
                  </a:outerShdw>
                </a:effectLst>
                <a:latin typeface="Book Antiqua" pitchFamily="18" charset="0"/>
              </a:rPr>
              <a:t> Slaty Cleavage</a:t>
            </a:r>
          </a:p>
        </p:txBody>
      </p:sp>
      <p:sp>
        <p:nvSpPr>
          <p:cNvPr id="5" name="Rectangle 6"/>
          <p:cNvSpPr>
            <a:spLocks noChangeArrowheads="1"/>
          </p:cNvSpPr>
          <p:nvPr/>
        </p:nvSpPr>
        <p:spPr bwMode="auto">
          <a:xfrm>
            <a:off x="457200" y="1219200"/>
            <a:ext cx="8458200" cy="19050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65000"/>
              <a:buFont typeface="Wingdings" pitchFamily="2" charset="2"/>
              <a:buChar char="n"/>
              <a:defRPr/>
            </a:pPr>
            <a:r>
              <a:rPr lang="en-US" sz="1800" dirty="0">
                <a:latin typeface="Times New Roman" pitchFamily="18" charset="0"/>
                <a:cs typeface="Times New Roman" pitchFamily="18" charset="0"/>
              </a:rPr>
              <a:t>Slaty cleavage is used to describe rocks that split into thin, planar slabs when hit with a hammer.</a:t>
            </a:r>
          </a:p>
          <a:p>
            <a:pPr marL="342900" indent="-342900">
              <a:lnSpc>
                <a:spcPct val="80000"/>
              </a:lnSpc>
              <a:spcBef>
                <a:spcPct val="20000"/>
              </a:spcBef>
              <a:buClr>
                <a:schemeClr val="hlink"/>
              </a:buClr>
              <a:buSzPct val="65000"/>
              <a:buFont typeface="Wingdings" pitchFamily="2" charset="2"/>
              <a:buChar char="n"/>
              <a:defRPr/>
            </a:pPr>
            <a:r>
              <a:rPr lang="en-US" sz="1800" dirty="0">
                <a:latin typeface="Times New Roman" pitchFamily="18" charset="0"/>
                <a:cs typeface="Times New Roman" pitchFamily="18" charset="0"/>
              </a:rPr>
              <a:t>Rocks with slaty cleavage often contain alternating bands of different minerals where one type of mineral (usually mica formed from recrystallized clay) forms highly aligned platy grains of foliated minerals. The rock will split into thin sections along these bands. </a:t>
            </a:r>
          </a:p>
          <a:p>
            <a:pPr marL="342900" indent="-342900">
              <a:lnSpc>
                <a:spcPct val="80000"/>
              </a:lnSpc>
              <a:spcBef>
                <a:spcPct val="20000"/>
              </a:spcBef>
              <a:buClr>
                <a:schemeClr val="hlink"/>
              </a:buClr>
              <a:buSzPct val="65000"/>
              <a:buFont typeface="Wingdings" pitchFamily="2" charset="2"/>
              <a:buChar char="n"/>
              <a:defRPr/>
            </a:pPr>
            <a:r>
              <a:rPr lang="en-US" sz="1800" dirty="0">
                <a:latin typeface="Times New Roman" pitchFamily="18" charset="0"/>
                <a:cs typeface="Times New Roman" pitchFamily="18" charset="0"/>
              </a:rPr>
              <a:t>Slaty cleavage commonly occurs under low-grade metamorphic conditions.</a:t>
            </a:r>
            <a:endParaRPr lang="en-US" sz="1800" dirty="0">
              <a:solidFill>
                <a:srgbClr val="990000"/>
              </a:solidFill>
              <a:latin typeface="Times New Roman" pitchFamily="18" charset="0"/>
              <a:cs typeface="Times New Roman" pitchFamily="18" charset="0"/>
            </a:endParaRPr>
          </a:p>
        </p:txBody>
      </p:sp>
      <p:sp>
        <p:nvSpPr>
          <p:cNvPr id="6" name="TextBox 5"/>
          <p:cNvSpPr txBox="1"/>
          <p:nvPr/>
        </p:nvSpPr>
        <p:spPr>
          <a:xfrm>
            <a:off x="4800600" y="3886200"/>
            <a:ext cx="4114800" cy="738664"/>
          </a:xfrm>
          <a:prstGeom prst="rect">
            <a:avLst/>
          </a:prstGeom>
          <a:noFill/>
        </p:spPr>
        <p:txBody>
          <a:bodyPr>
            <a:spAutoFit/>
          </a:bodyPr>
          <a:lstStyle/>
          <a:p>
            <a:pPr>
              <a:defRPr/>
            </a:pPr>
            <a:r>
              <a:rPr lang="en-US" sz="1400" dirty="0">
                <a:latin typeface="Times New Roman" pitchFamily="18" charset="0"/>
                <a:cs typeface="Times New Roman" pitchFamily="18" charset="0"/>
              </a:rPr>
              <a:t>The weathered exterior of this rock and broken fragments show an example of slaty cleavage from the Carolina Slate belt in South Carolina’s Piedmont.  </a:t>
            </a:r>
          </a:p>
        </p:txBody>
      </p:sp>
      <p:pic>
        <p:nvPicPr>
          <p:cNvPr id="7" name="Picture 10" descr="LakeMurray fold 1h.JPG"/>
          <p:cNvPicPr>
            <a:picLocks noChangeAspect="1"/>
          </p:cNvPicPr>
          <p:nvPr/>
        </p:nvPicPr>
        <p:blipFill>
          <a:blip r:embed="rId2"/>
          <a:srcRect l="47408" t="14229" b="52222"/>
          <a:stretch>
            <a:fillRect/>
          </a:stretch>
        </p:blipFill>
        <p:spPr bwMode="auto">
          <a:xfrm>
            <a:off x="1066800" y="3200400"/>
            <a:ext cx="3621088" cy="3079750"/>
          </a:xfrm>
          <a:prstGeom prst="rect">
            <a:avLst/>
          </a:prstGeom>
          <a:noFill/>
          <a:ln w="9525">
            <a:solidFill>
              <a:schemeClr val="tx1"/>
            </a:solid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04800" y="0"/>
            <a:ext cx="8839200" cy="1371600"/>
          </a:xfrm>
        </p:spPr>
        <p:txBody>
          <a:bodyPr>
            <a:normAutofit/>
          </a:bodyPr>
          <a:lstStyle/>
          <a:p>
            <a:pPr eaLnBrk="1" hangingPunct="1">
              <a:defRPr/>
            </a:pPr>
            <a:r>
              <a:rPr lang="en-US" sz="2500" b="1" dirty="0" smtClean="0">
                <a:latin typeface="Times New Roman" pitchFamily="18" charset="0"/>
                <a:cs typeface="Times New Roman" pitchFamily="18" charset="0"/>
              </a:rPr>
              <a:t>Foliated Textures: Schistosity</a:t>
            </a:r>
          </a:p>
        </p:txBody>
      </p:sp>
      <p:sp>
        <p:nvSpPr>
          <p:cNvPr id="5" name="Rectangle 6"/>
          <p:cNvSpPr>
            <a:spLocks noChangeArrowheads="1"/>
          </p:cNvSpPr>
          <p:nvPr/>
        </p:nvSpPr>
        <p:spPr bwMode="auto">
          <a:xfrm>
            <a:off x="533400" y="1295400"/>
            <a:ext cx="8458200" cy="41148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65000"/>
              <a:buFont typeface="Wingdings" pitchFamily="2" charset="2"/>
              <a:buChar char="n"/>
              <a:defRPr/>
            </a:pPr>
            <a:r>
              <a:rPr lang="en-US" sz="1800" dirty="0">
                <a:latin typeface="Times New Roman" pitchFamily="18" charset="0"/>
                <a:cs typeface="Times New Roman" pitchFamily="18" charset="0"/>
              </a:rPr>
              <a:t>Schistosity describes rocks with foliated mineral grains that are large enough to see without magnification.</a:t>
            </a:r>
          </a:p>
          <a:p>
            <a:pPr marL="342900" indent="-342900">
              <a:lnSpc>
                <a:spcPct val="80000"/>
              </a:lnSpc>
              <a:spcBef>
                <a:spcPct val="20000"/>
              </a:spcBef>
              <a:buClr>
                <a:schemeClr val="hlink"/>
              </a:buClr>
              <a:buSzPct val="65000"/>
              <a:buFont typeface="Wingdings" pitchFamily="2" charset="2"/>
              <a:buChar char="n"/>
              <a:defRPr/>
            </a:pPr>
            <a:r>
              <a:rPr lang="en-US" sz="1800" dirty="0">
                <a:latin typeface="Times New Roman" pitchFamily="18" charset="0"/>
                <a:cs typeface="Times New Roman" pitchFamily="18" charset="0"/>
              </a:rPr>
              <a:t>Schistocity occurs under medium-grade metamorphic conditions, and the crystals have a greater opportunity to grow during recrystallization.</a:t>
            </a:r>
          </a:p>
          <a:p>
            <a:pPr marL="342900" indent="-342900">
              <a:lnSpc>
                <a:spcPct val="80000"/>
              </a:lnSpc>
              <a:spcBef>
                <a:spcPct val="20000"/>
              </a:spcBef>
              <a:buClr>
                <a:schemeClr val="hlink"/>
              </a:buClr>
              <a:buSzPct val="65000"/>
              <a:buFont typeface="Wingdings" pitchFamily="2" charset="2"/>
              <a:buChar char="n"/>
              <a:defRPr/>
            </a:pPr>
            <a:r>
              <a:rPr lang="en-US" sz="1800" dirty="0">
                <a:latin typeface="Times New Roman" pitchFamily="18" charset="0"/>
                <a:cs typeface="Times New Roman" pitchFamily="18" charset="0"/>
              </a:rPr>
              <a:t>Unlike slaty cleavage, which tends to preferentially affect some minerals more than others, schistosity tends to affect all the different mineral components. </a:t>
            </a:r>
          </a:p>
          <a:p>
            <a:pPr marL="342900" indent="-342900">
              <a:lnSpc>
                <a:spcPct val="80000"/>
              </a:lnSpc>
              <a:spcBef>
                <a:spcPct val="20000"/>
              </a:spcBef>
              <a:buClr>
                <a:schemeClr val="hlink"/>
              </a:buClr>
              <a:buSzPct val="65000"/>
              <a:buFont typeface="Wingdings" pitchFamily="2" charset="2"/>
              <a:buChar char="n"/>
              <a:defRPr/>
            </a:pPr>
            <a:r>
              <a:rPr lang="en-US" sz="1800" dirty="0">
                <a:latin typeface="Times New Roman" pitchFamily="18" charset="0"/>
                <a:cs typeface="Times New Roman" pitchFamily="18" charset="0"/>
              </a:rPr>
              <a:t>Rocks with schistosity are generally referred to as schist.</a:t>
            </a:r>
          </a:p>
        </p:txBody>
      </p:sp>
      <p:pic>
        <p:nvPicPr>
          <p:cNvPr id="6" name="Picture 8" descr="DSCN7218-SCGeo-Cover.jpg"/>
          <p:cNvPicPr>
            <a:picLocks noChangeAspect="1"/>
          </p:cNvPicPr>
          <p:nvPr/>
        </p:nvPicPr>
        <p:blipFill>
          <a:blip r:embed="rId2"/>
          <a:srcRect t="34988" r="19048"/>
          <a:stretch>
            <a:fillRect/>
          </a:stretch>
        </p:blipFill>
        <p:spPr bwMode="auto">
          <a:xfrm>
            <a:off x="990600" y="3657600"/>
            <a:ext cx="3581400" cy="2819400"/>
          </a:xfrm>
          <a:prstGeom prst="rect">
            <a:avLst/>
          </a:prstGeom>
          <a:noFill/>
          <a:ln w="9525">
            <a:solidFill>
              <a:schemeClr val="tx1"/>
            </a:solidFill>
            <a:miter lim="800000"/>
            <a:headEnd/>
            <a:tailEnd/>
          </a:ln>
        </p:spPr>
      </p:pic>
      <p:sp>
        <p:nvSpPr>
          <p:cNvPr id="7" name="TextBox 6"/>
          <p:cNvSpPr txBox="1"/>
          <p:nvPr/>
        </p:nvSpPr>
        <p:spPr>
          <a:xfrm>
            <a:off x="4724400" y="4343400"/>
            <a:ext cx="4114800" cy="1169988"/>
          </a:xfrm>
          <a:prstGeom prst="rect">
            <a:avLst/>
          </a:prstGeom>
          <a:noFill/>
        </p:spPr>
        <p:txBody>
          <a:bodyPr>
            <a:spAutoFit/>
          </a:bodyPr>
          <a:lstStyle/>
          <a:p>
            <a:pPr>
              <a:defRPr/>
            </a:pPr>
            <a:r>
              <a:rPr lang="en-US" sz="1400" dirty="0">
                <a:latin typeface="Times New Roman" pitchFamily="18" charset="0"/>
                <a:cs typeface="Times New Roman" pitchFamily="18" charset="0"/>
              </a:rPr>
              <a:t>The foliated mineral grains of this schist provide a good example of schistosity. Notice how the rock weathers in flaky sections. Rocks with schistosity can easily crumble or broken into smaller pieces with bare hands.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04800" y="0"/>
            <a:ext cx="8839200" cy="1371600"/>
          </a:xfrm>
        </p:spPr>
        <p:txBody>
          <a:bodyPr>
            <a:normAutofit/>
          </a:bodyPr>
          <a:lstStyle/>
          <a:p>
            <a:pPr eaLnBrk="1" hangingPunct="1">
              <a:defRPr/>
            </a:pPr>
            <a:r>
              <a:rPr lang="en-US" sz="2500" b="1" dirty="0" smtClean="0">
                <a:latin typeface="Times New Roman" pitchFamily="18" charset="0"/>
                <a:cs typeface="Times New Roman" pitchFamily="18" charset="0"/>
              </a:rPr>
              <a:t>Foliated Textures: Gneissic</a:t>
            </a:r>
          </a:p>
        </p:txBody>
      </p:sp>
      <p:sp>
        <p:nvSpPr>
          <p:cNvPr id="5" name="Rectangle 6"/>
          <p:cNvSpPr>
            <a:spLocks noChangeArrowheads="1"/>
          </p:cNvSpPr>
          <p:nvPr/>
        </p:nvSpPr>
        <p:spPr bwMode="auto">
          <a:xfrm>
            <a:off x="381000" y="1219200"/>
            <a:ext cx="8458200" cy="41148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65000"/>
              <a:buFont typeface="Wingdings" pitchFamily="2" charset="2"/>
              <a:buChar char="n"/>
              <a:defRPr/>
            </a:pPr>
            <a:r>
              <a:rPr lang="en-US" sz="1800" dirty="0">
                <a:latin typeface="Times New Roman" pitchFamily="18" charset="0"/>
                <a:cs typeface="Times New Roman" pitchFamily="18" charset="0"/>
              </a:rPr>
              <a:t>Gneissic textures occur when the silicate minerals in the rock separate and recrystallize into alternating bands of  light (quartz and feldspar) and dark (biotite, amphibole, or hornblende) grains of silicate minerals.</a:t>
            </a:r>
          </a:p>
          <a:p>
            <a:pPr marL="342900" indent="-342900">
              <a:lnSpc>
                <a:spcPct val="80000"/>
              </a:lnSpc>
              <a:spcBef>
                <a:spcPct val="20000"/>
              </a:spcBef>
              <a:buClr>
                <a:schemeClr val="hlink"/>
              </a:buClr>
              <a:buSzPct val="65000"/>
              <a:buFont typeface="Wingdings" pitchFamily="2" charset="2"/>
              <a:buChar char="n"/>
              <a:defRPr/>
            </a:pPr>
            <a:r>
              <a:rPr lang="en-US" sz="1800" dirty="0">
                <a:latin typeface="Times New Roman" pitchFamily="18" charset="0"/>
                <a:cs typeface="Times New Roman" pitchFamily="18" charset="0"/>
              </a:rPr>
              <a:t>The mineral alignment in gneissic rocks is less platy and more granular or elongated  than slaty cleavage or schistosity.</a:t>
            </a:r>
          </a:p>
        </p:txBody>
      </p:sp>
      <p:pic>
        <p:nvPicPr>
          <p:cNvPr id="6" name="Picture 7" descr="Refolded Isoclines 2.jpg"/>
          <p:cNvPicPr>
            <a:picLocks noChangeAspect="1"/>
          </p:cNvPicPr>
          <p:nvPr/>
        </p:nvPicPr>
        <p:blipFill>
          <a:blip r:embed="rId2"/>
          <a:srcRect t="5370" r="9396"/>
          <a:stretch>
            <a:fillRect/>
          </a:stretch>
        </p:blipFill>
        <p:spPr bwMode="auto">
          <a:xfrm>
            <a:off x="533400" y="2743200"/>
            <a:ext cx="4343400" cy="3402013"/>
          </a:xfrm>
          <a:prstGeom prst="rect">
            <a:avLst/>
          </a:prstGeom>
          <a:noFill/>
          <a:ln w="9525">
            <a:solidFill>
              <a:schemeClr val="tx1"/>
            </a:solidFill>
            <a:miter lim="800000"/>
            <a:headEnd/>
            <a:tailEnd/>
          </a:ln>
        </p:spPr>
      </p:pic>
      <p:sp>
        <p:nvSpPr>
          <p:cNvPr id="7" name="TextBox 6"/>
          <p:cNvSpPr txBox="1"/>
          <p:nvPr/>
        </p:nvSpPr>
        <p:spPr>
          <a:xfrm>
            <a:off x="5029200" y="3505200"/>
            <a:ext cx="3886200" cy="1169988"/>
          </a:xfrm>
          <a:prstGeom prst="rect">
            <a:avLst/>
          </a:prstGeom>
          <a:noFill/>
        </p:spPr>
        <p:txBody>
          <a:bodyPr>
            <a:spAutoFit/>
          </a:bodyPr>
          <a:lstStyle/>
          <a:p>
            <a:pPr>
              <a:defRPr/>
            </a:pPr>
            <a:r>
              <a:rPr lang="en-US" sz="1400" dirty="0">
                <a:latin typeface="Times New Roman" pitchFamily="18" charset="0"/>
                <a:cs typeface="Times New Roman" pitchFamily="18" charset="0"/>
              </a:rPr>
              <a:t>The alternating quartz and biotite bands in this rock characterize gneissic texture. This photo also illustrates an example of folding that results from the intense heat and pressure of metamorphic conditions.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19800" y="228600"/>
            <a:ext cx="3044423" cy="369332"/>
          </a:xfrm>
          <a:prstGeom prst="rect">
            <a:avLst/>
          </a:prstGeom>
        </p:spPr>
        <p:txBody>
          <a:bodyPr wrap="none">
            <a:spAutoFit/>
          </a:bodyPr>
          <a:lstStyle/>
          <a:p>
            <a:r>
              <a:rPr lang="en-US" b="1" i="1" dirty="0" smtClean="0">
                <a:latin typeface="Times New Roman" pitchFamily="18" charset="0"/>
                <a:cs typeface="Times New Roman" pitchFamily="18" charset="0"/>
              </a:rPr>
              <a:t>Foliated Metamorphic Rocks</a:t>
            </a:r>
            <a:endParaRPr lang="en-US" b="1" i="1" dirty="0"/>
          </a:p>
        </p:txBody>
      </p:sp>
      <p:sp>
        <p:nvSpPr>
          <p:cNvPr id="4" name="Rectangle 3"/>
          <p:cNvSpPr/>
          <p:nvPr/>
        </p:nvSpPr>
        <p:spPr>
          <a:xfrm>
            <a:off x="3886200" y="533400"/>
            <a:ext cx="1209242" cy="477054"/>
          </a:xfrm>
          <a:prstGeom prst="rect">
            <a:avLst/>
          </a:prstGeom>
        </p:spPr>
        <p:txBody>
          <a:bodyPr wrap="none">
            <a:spAutoFit/>
          </a:bodyPr>
          <a:lstStyle/>
          <a:p>
            <a:r>
              <a:rPr lang="en-US" sz="2500" b="1" dirty="0" smtClean="0">
                <a:latin typeface="Times New Roman" pitchFamily="18" charset="0"/>
                <a:cs typeface="Times New Roman" pitchFamily="18" charset="0"/>
              </a:rPr>
              <a:t>SLATE</a:t>
            </a:r>
            <a:endParaRPr lang="en-US" sz="2500" b="1" dirty="0"/>
          </a:p>
        </p:txBody>
      </p:sp>
      <p:sp>
        <p:nvSpPr>
          <p:cNvPr id="5" name="Rectangle 6"/>
          <p:cNvSpPr>
            <a:spLocks noChangeArrowheads="1"/>
          </p:cNvSpPr>
          <p:nvPr/>
        </p:nvSpPr>
        <p:spPr bwMode="auto">
          <a:xfrm>
            <a:off x="381000" y="1295400"/>
            <a:ext cx="8534400" cy="20574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Slate is a fine-grained rock composed of mica flakes and quartz grains that enable the rock to break into thin slabs of rock, along planes of slaty cleavage.</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Slate forms in low-grade metamorphic environments from a parent rock of either shale, mudstone, or siltstone.</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Slate is commonly thought of as black, but it can also be red when it contains iron oxide minerals, or green when it contains chlorite. Weathered slate may even appear light brown in the example below. </a:t>
            </a:r>
          </a:p>
        </p:txBody>
      </p:sp>
      <p:pic>
        <p:nvPicPr>
          <p:cNvPr id="3074" name="Picture 2" descr="Image result for Foliated Rocks: Slate"/>
          <p:cNvPicPr>
            <a:picLocks noChangeAspect="1" noChangeArrowheads="1"/>
          </p:cNvPicPr>
          <p:nvPr/>
        </p:nvPicPr>
        <p:blipFill>
          <a:blip r:embed="rId2"/>
          <a:srcRect/>
          <a:stretch>
            <a:fillRect/>
          </a:stretch>
        </p:blipFill>
        <p:spPr bwMode="auto">
          <a:xfrm>
            <a:off x="990600" y="4114800"/>
            <a:ext cx="3276600" cy="1317921"/>
          </a:xfrm>
          <a:prstGeom prst="rect">
            <a:avLst/>
          </a:prstGeom>
          <a:noFill/>
        </p:spPr>
      </p:pic>
      <p:pic>
        <p:nvPicPr>
          <p:cNvPr id="3076" name="Picture 4" descr="Related image"/>
          <p:cNvPicPr>
            <a:picLocks noChangeAspect="1" noChangeArrowheads="1"/>
          </p:cNvPicPr>
          <p:nvPr/>
        </p:nvPicPr>
        <p:blipFill>
          <a:blip r:embed="rId3" cstate="print"/>
          <a:srcRect/>
          <a:stretch>
            <a:fillRect/>
          </a:stretch>
        </p:blipFill>
        <p:spPr bwMode="auto">
          <a:xfrm>
            <a:off x="4724400" y="3435694"/>
            <a:ext cx="3581400" cy="2888906"/>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19800" y="228600"/>
            <a:ext cx="3044423" cy="369332"/>
          </a:xfrm>
          <a:prstGeom prst="rect">
            <a:avLst/>
          </a:prstGeom>
        </p:spPr>
        <p:txBody>
          <a:bodyPr wrap="none">
            <a:spAutoFit/>
          </a:bodyPr>
          <a:lstStyle/>
          <a:p>
            <a:r>
              <a:rPr lang="en-US" b="1" i="1" dirty="0" smtClean="0">
                <a:latin typeface="Times New Roman" pitchFamily="18" charset="0"/>
                <a:cs typeface="Times New Roman" pitchFamily="18" charset="0"/>
              </a:rPr>
              <a:t>Foliated Metamorphic Rocks</a:t>
            </a:r>
            <a:endParaRPr lang="en-US" b="1" i="1" dirty="0"/>
          </a:p>
        </p:txBody>
      </p:sp>
      <p:sp>
        <p:nvSpPr>
          <p:cNvPr id="3" name="Rectangle 2"/>
          <p:cNvSpPr/>
          <p:nvPr/>
        </p:nvSpPr>
        <p:spPr>
          <a:xfrm>
            <a:off x="3733800" y="818346"/>
            <a:ext cx="1359668" cy="477054"/>
          </a:xfrm>
          <a:prstGeom prst="rect">
            <a:avLst/>
          </a:prstGeom>
        </p:spPr>
        <p:txBody>
          <a:bodyPr wrap="none">
            <a:spAutoFit/>
          </a:bodyPr>
          <a:lstStyle/>
          <a:p>
            <a:r>
              <a:rPr lang="en-US" sz="2500" b="1" dirty="0" smtClean="0">
                <a:latin typeface="Times New Roman" pitchFamily="18" charset="0"/>
                <a:cs typeface="Times New Roman" pitchFamily="18" charset="0"/>
              </a:rPr>
              <a:t>SCHIST</a:t>
            </a:r>
            <a:endParaRPr lang="en-US" sz="2500" b="1" dirty="0"/>
          </a:p>
        </p:txBody>
      </p:sp>
      <p:sp>
        <p:nvSpPr>
          <p:cNvPr id="4" name="Rectangle 5"/>
          <p:cNvSpPr>
            <a:spLocks noChangeArrowheads="1"/>
          </p:cNvSpPr>
          <p:nvPr/>
        </p:nvSpPr>
        <p:spPr bwMode="auto">
          <a:xfrm>
            <a:off x="304800" y="1524000"/>
            <a:ext cx="8458200" cy="19050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Schist exhibits schistosity, which is formed by the alignment of platy medium- to coarse-grained minerals formed under moderate-  to high-grade metamorphic conditions.</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Schists are primarily composed of silicate minerals such as mica (muscovite and biotite), quartz, and feldspar .</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Shale, siltstone, and some sandstones can provide the parent rock for schist.</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Schist may contain accessory minerals such as garnet, tourmaline, and pyrite.</a:t>
            </a:r>
          </a:p>
        </p:txBody>
      </p:sp>
      <p:pic>
        <p:nvPicPr>
          <p:cNvPr id="2050" name="Picture 2" descr="Image result for Foliated Rocks: Schist"/>
          <p:cNvPicPr>
            <a:picLocks noChangeAspect="1" noChangeArrowheads="1"/>
          </p:cNvPicPr>
          <p:nvPr/>
        </p:nvPicPr>
        <p:blipFill>
          <a:blip r:embed="rId2"/>
          <a:srcRect/>
          <a:stretch>
            <a:fillRect/>
          </a:stretch>
        </p:blipFill>
        <p:spPr bwMode="auto">
          <a:xfrm>
            <a:off x="5452110" y="3657600"/>
            <a:ext cx="3553301" cy="300808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5715000" cy="762000"/>
          </a:xfrm>
        </p:spPr>
        <p:txBody>
          <a:bodyPr>
            <a:noAutofit/>
          </a:bodyPr>
          <a:lstStyle/>
          <a:p>
            <a:r>
              <a:rPr lang="en-US" sz="3500" b="1" dirty="0" smtClean="0">
                <a:latin typeface="Cambria" pitchFamily="18" charset="0"/>
                <a:cs typeface="Times New Roman" pitchFamily="18" charset="0"/>
              </a:rPr>
              <a:t>Agents of Metamorphism </a:t>
            </a:r>
            <a:endParaRPr lang="en-US" sz="3500" b="1" dirty="0">
              <a:latin typeface="Cambria" pitchFamily="18" charset="0"/>
              <a:cs typeface="Times New Roman" pitchFamily="18" charset="0"/>
            </a:endParaRPr>
          </a:p>
        </p:txBody>
      </p:sp>
      <p:sp>
        <p:nvSpPr>
          <p:cNvPr id="4" name="Rectangle 3"/>
          <p:cNvSpPr/>
          <p:nvPr/>
        </p:nvSpPr>
        <p:spPr>
          <a:xfrm>
            <a:off x="609600" y="1143000"/>
            <a:ext cx="8229600" cy="1754326"/>
          </a:xfrm>
          <a:prstGeom prst="rect">
            <a:avLst/>
          </a:prstGeom>
        </p:spPr>
        <p:txBody>
          <a:bodyPr wrap="square">
            <a:spAutoFit/>
          </a:bodyPr>
          <a:lstStyle/>
          <a:p>
            <a:r>
              <a:rPr lang="en-US" dirty="0" smtClean="0">
                <a:latin typeface="Times New Roman" pitchFamily="18" charset="0"/>
                <a:cs typeface="Times New Roman" pitchFamily="18" charset="0"/>
              </a:rPr>
              <a:t>There are three main sources of chemically active fluids:</a:t>
            </a:r>
          </a:p>
          <a:p>
            <a:r>
              <a:rPr lang="en-US" dirty="0" smtClean="0">
                <a:latin typeface="Times New Roman" pitchFamily="18" charset="0"/>
                <a:cs typeface="Times New Roman" pitchFamily="18" charset="0"/>
              </a:rPr>
              <a:t>• pore waters of sedimentary rocks,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fluids from cooling magma,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water from dehydration of water-bearing minerals like gypsum (CaSO4 . 2H2O)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pic>
        <p:nvPicPr>
          <p:cNvPr id="29700" name="Picture 4" descr="Image result for sedimentary rocks pore"/>
          <p:cNvPicPr>
            <a:picLocks noChangeAspect="1" noChangeArrowheads="1"/>
          </p:cNvPicPr>
          <p:nvPr/>
        </p:nvPicPr>
        <p:blipFill>
          <a:blip r:embed="rId2"/>
          <a:srcRect/>
          <a:stretch>
            <a:fillRect/>
          </a:stretch>
        </p:blipFill>
        <p:spPr bwMode="auto">
          <a:xfrm>
            <a:off x="609600" y="2971800"/>
            <a:ext cx="2162608" cy="2057400"/>
          </a:xfrm>
          <a:prstGeom prst="rect">
            <a:avLst/>
          </a:prstGeom>
          <a:noFill/>
        </p:spPr>
      </p:pic>
      <p:pic>
        <p:nvPicPr>
          <p:cNvPr id="29702" name="Picture 6" descr="Image result for fluids from cooling magma"/>
          <p:cNvPicPr>
            <a:picLocks noChangeAspect="1" noChangeArrowheads="1"/>
          </p:cNvPicPr>
          <p:nvPr/>
        </p:nvPicPr>
        <p:blipFill>
          <a:blip r:embed="rId3"/>
          <a:srcRect/>
          <a:stretch>
            <a:fillRect/>
          </a:stretch>
        </p:blipFill>
        <p:spPr bwMode="auto">
          <a:xfrm>
            <a:off x="3352800" y="3657600"/>
            <a:ext cx="2295728" cy="2133600"/>
          </a:xfrm>
          <a:prstGeom prst="rect">
            <a:avLst/>
          </a:prstGeom>
          <a:noFill/>
        </p:spPr>
      </p:pic>
      <p:pic>
        <p:nvPicPr>
          <p:cNvPr id="29704" name="Picture 8" descr="Image result for dehydration of water-bearing minerals like gypsum"/>
          <p:cNvPicPr>
            <a:picLocks noChangeAspect="1" noChangeArrowheads="1"/>
          </p:cNvPicPr>
          <p:nvPr/>
        </p:nvPicPr>
        <p:blipFill>
          <a:blip r:embed="rId4"/>
          <a:srcRect/>
          <a:stretch>
            <a:fillRect/>
          </a:stretch>
        </p:blipFill>
        <p:spPr bwMode="auto">
          <a:xfrm>
            <a:off x="6096000" y="4114800"/>
            <a:ext cx="2286000" cy="2162176"/>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19800" y="228600"/>
            <a:ext cx="3044423" cy="369332"/>
          </a:xfrm>
          <a:prstGeom prst="rect">
            <a:avLst/>
          </a:prstGeom>
        </p:spPr>
        <p:txBody>
          <a:bodyPr wrap="none">
            <a:spAutoFit/>
          </a:bodyPr>
          <a:lstStyle/>
          <a:p>
            <a:r>
              <a:rPr lang="en-US" b="1" i="1" dirty="0" smtClean="0">
                <a:latin typeface="Times New Roman" pitchFamily="18" charset="0"/>
                <a:cs typeface="Times New Roman" pitchFamily="18" charset="0"/>
              </a:rPr>
              <a:t>Foliated Metamorphic Rocks</a:t>
            </a:r>
            <a:endParaRPr lang="en-US" b="1" i="1" dirty="0"/>
          </a:p>
        </p:txBody>
      </p:sp>
      <p:sp>
        <p:nvSpPr>
          <p:cNvPr id="3" name="Rectangle 2"/>
          <p:cNvSpPr/>
          <p:nvPr/>
        </p:nvSpPr>
        <p:spPr>
          <a:xfrm>
            <a:off x="3429000" y="818346"/>
            <a:ext cx="1838965" cy="477054"/>
          </a:xfrm>
          <a:prstGeom prst="rect">
            <a:avLst/>
          </a:prstGeom>
        </p:spPr>
        <p:txBody>
          <a:bodyPr wrap="none">
            <a:spAutoFit/>
          </a:bodyPr>
          <a:lstStyle/>
          <a:p>
            <a:r>
              <a:rPr lang="en-US" sz="2500" b="1" dirty="0" smtClean="0">
                <a:latin typeface="Times New Roman" pitchFamily="18" charset="0"/>
                <a:cs typeface="Times New Roman" pitchFamily="18" charset="0"/>
              </a:rPr>
              <a:t>PHYLLITE</a:t>
            </a:r>
            <a:endParaRPr lang="en-US" sz="2500" b="1" dirty="0"/>
          </a:p>
        </p:txBody>
      </p:sp>
      <p:sp>
        <p:nvSpPr>
          <p:cNvPr id="4" name="Rectangle 5"/>
          <p:cNvSpPr>
            <a:spLocks noChangeArrowheads="1"/>
          </p:cNvSpPr>
          <p:nvPr/>
        </p:nvSpPr>
        <p:spPr bwMode="auto">
          <a:xfrm>
            <a:off x="304800" y="1524000"/>
            <a:ext cx="8458200" cy="17526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Phyllite is a low- to moderate-grade metamorphic rock that contains aligned platy mica minerals and has slaty cleavage.</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The individual crystals are fine grained and generally consist of muscovite, white mica, and chlorite (green rocks).</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Phyllite has a satiny appearance and waxy texture.</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Phyllite is a metamorphic form of shale, mudstone, and siltstone.</a:t>
            </a:r>
          </a:p>
          <a:p>
            <a:pPr marL="342900" indent="-342900">
              <a:lnSpc>
                <a:spcPct val="80000"/>
              </a:lnSpc>
              <a:spcBef>
                <a:spcPct val="20000"/>
              </a:spcBef>
              <a:buClr>
                <a:schemeClr val="hlink"/>
              </a:buClr>
              <a:buSzPct val="65000"/>
              <a:buFont typeface="Wingdings" pitchFamily="2" charset="2"/>
              <a:buChar char="n"/>
              <a:defRPr/>
            </a:pPr>
            <a:endParaRPr lang="en-US" dirty="0">
              <a:latin typeface="Times New Roman" pitchFamily="18" charset="0"/>
              <a:cs typeface="Times New Roman" pitchFamily="18" charset="0"/>
            </a:endParaRPr>
          </a:p>
        </p:txBody>
      </p:sp>
      <p:pic>
        <p:nvPicPr>
          <p:cNvPr id="1026" name="Picture 2" descr="Image result for Foliated Rocks: Phyllite"/>
          <p:cNvPicPr>
            <a:picLocks noChangeAspect="1" noChangeArrowheads="1"/>
          </p:cNvPicPr>
          <p:nvPr/>
        </p:nvPicPr>
        <p:blipFill>
          <a:blip r:embed="rId2"/>
          <a:srcRect l="6780" t="5271" r="5085" b="2482"/>
          <a:stretch>
            <a:fillRect/>
          </a:stretch>
        </p:blipFill>
        <p:spPr bwMode="auto">
          <a:xfrm>
            <a:off x="5486400" y="3962400"/>
            <a:ext cx="3500846" cy="2737338"/>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19800" y="228600"/>
            <a:ext cx="3044423" cy="369332"/>
          </a:xfrm>
          <a:prstGeom prst="rect">
            <a:avLst/>
          </a:prstGeom>
        </p:spPr>
        <p:txBody>
          <a:bodyPr wrap="none">
            <a:spAutoFit/>
          </a:bodyPr>
          <a:lstStyle/>
          <a:p>
            <a:r>
              <a:rPr lang="en-US" b="1" i="1" dirty="0" smtClean="0">
                <a:latin typeface="Times New Roman" pitchFamily="18" charset="0"/>
                <a:cs typeface="Times New Roman" pitchFamily="18" charset="0"/>
              </a:rPr>
              <a:t>Foliated Metamorphic Rocks</a:t>
            </a:r>
            <a:endParaRPr lang="en-US" b="1" i="1" dirty="0"/>
          </a:p>
        </p:txBody>
      </p:sp>
      <p:sp>
        <p:nvSpPr>
          <p:cNvPr id="5" name="Rectangle 4"/>
          <p:cNvSpPr/>
          <p:nvPr/>
        </p:nvSpPr>
        <p:spPr>
          <a:xfrm>
            <a:off x="3733800" y="665946"/>
            <a:ext cx="1359668" cy="477054"/>
          </a:xfrm>
          <a:prstGeom prst="rect">
            <a:avLst/>
          </a:prstGeom>
        </p:spPr>
        <p:txBody>
          <a:bodyPr wrap="none">
            <a:spAutoFit/>
          </a:bodyPr>
          <a:lstStyle/>
          <a:p>
            <a:r>
              <a:rPr lang="en-US" sz="2500" b="1" dirty="0" smtClean="0">
                <a:latin typeface="Times New Roman" pitchFamily="18" charset="0"/>
                <a:cs typeface="Times New Roman" pitchFamily="18" charset="0"/>
              </a:rPr>
              <a:t>GNEISS</a:t>
            </a:r>
            <a:endParaRPr lang="en-US" sz="2500" b="1" dirty="0"/>
          </a:p>
        </p:txBody>
      </p:sp>
      <p:sp>
        <p:nvSpPr>
          <p:cNvPr id="6" name="Rectangle 5"/>
          <p:cNvSpPr>
            <a:spLocks noChangeArrowheads="1"/>
          </p:cNvSpPr>
          <p:nvPr/>
        </p:nvSpPr>
        <p:spPr bwMode="auto">
          <a:xfrm>
            <a:off x="304800" y="1371600"/>
            <a:ext cx="8458200" cy="16002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Gneiss is a medium- to coarse-grained rock formed under high grade-metamorphic conditions.</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Gneiss is primarily composed of quartz, potassium feldspar, and plagioclase feldspar with lesser amounts of biotite, muscovite, and amphibole.</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Granites and sometimes </a:t>
            </a:r>
            <a:r>
              <a:rPr lang="en-US" dirty="0" err="1">
                <a:latin typeface="Times New Roman" pitchFamily="18" charset="0"/>
                <a:cs typeface="Times New Roman" pitchFamily="18" charset="0"/>
              </a:rPr>
              <a:t>rhyolite</a:t>
            </a:r>
            <a:r>
              <a:rPr lang="en-US" dirty="0">
                <a:latin typeface="Times New Roman" pitchFamily="18" charset="0"/>
                <a:cs typeface="Times New Roman" pitchFamily="18" charset="0"/>
              </a:rPr>
              <a:t> provide the parent rock for gneiss.</a:t>
            </a:r>
          </a:p>
        </p:txBody>
      </p:sp>
      <p:pic>
        <p:nvPicPr>
          <p:cNvPr id="59394" name="Picture 2" descr="Image result for Foliated Rocks: Gneiss"/>
          <p:cNvPicPr>
            <a:picLocks noChangeAspect="1" noChangeArrowheads="1"/>
          </p:cNvPicPr>
          <p:nvPr/>
        </p:nvPicPr>
        <p:blipFill>
          <a:blip r:embed="rId2" cstate="print"/>
          <a:srcRect l="2151" t="3226"/>
          <a:stretch>
            <a:fillRect/>
          </a:stretch>
        </p:blipFill>
        <p:spPr bwMode="auto">
          <a:xfrm>
            <a:off x="5562600" y="4114800"/>
            <a:ext cx="3467100" cy="2590800"/>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62600" y="152400"/>
            <a:ext cx="3422732" cy="369332"/>
          </a:xfrm>
          <a:prstGeom prst="rect">
            <a:avLst/>
          </a:prstGeom>
        </p:spPr>
        <p:txBody>
          <a:bodyPr wrap="none">
            <a:spAutoFit/>
          </a:bodyPr>
          <a:lstStyle/>
          <a:p>
            <a:r>
              <a:rPr lang="en-US" b="1" i="1" dirty="0" smtClean="0">
                <a:latin typeface="Times New Roman" pitchFamily="18" charset="0"/>
                <a:cs typeface="Times New Roman" pitchFamily="18" charset="0"/>
              </a:rPr>
              <a:t>Non Foliated Metamorphic Rocks</a:t>
            </a:r>
            <a:endParaRPr lang="en-US" b="1" i="1" dirty="0"/>
          </a:p>
        </p:txBody>
      </p:sp>
      <p:sp>
        <p:nvSpPr>
          <p:cNvPr id="5" name="Rectangle 4"/>
          <p:cNvSpPr/>
          <p:nvPr/>
        </p:nvSpPr>
        <p:spPr>
          <a:xfrm>
            <a:off x="3516503" y="665946"/>
            <a:ext cx="1588897" cy="477054"/>
          </a:xfrm>
          <a:prstGeom prst="rect">
            <a:avLst/>
          </a:prstGeom>
        </p:spPr>
        <p:txBody>
          <a:bodyPr wrap="none">
            <a:spAutoFit/>
          </a:bodyPr>
          <a:lstStyle/>
          <a:p>
            <a:r>
              <a:rPr lang="en-US" sz="2500" b="1" dirty="0" smtClean="0">
                <a:latin typeface="Times New Roman" pitchFamily="18" charset="0"/>
                <a:cs typeface="Times New Roman" pitchFamily="18" charset="0"/>
              </a:rPr>
              <a:t>MARBLE</a:t>
            </a:r>
            <a:endParaRPr lang="en-US" sz="2500" b="1" dirty="0"/>
          </a:p>
        </p:txBody>
      </p:sp>
      <p:sp>
        <p:nvSpPr>
          <p:cNvPr id="6" name="Rectangle 5"/>
          <p:cNvSpPr>
            <a:spLocks noChangeArrowheads="1"/>
          </p:cNvSpPr>
          <p:nvPr/>
        </p:nvSpPr>
        <p:spPr bwMode="auto">
          <a:xfrm>
            <a:off x="228600" y="1371600"/>
            <a:ext cx="8686800" cy="20574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Marble is a nonfoliated, coarse-grained metamorphic rock formed from the parent rock limestone or dolostone.</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Because it is formed from limestone or dolostone it is predominantly composed of the mineral calcite, which metamorphoses into various carbonate and other minerals.  As calcite </a:t>
            </a:r>
            <a:r>
              <a:rPr lang="en-US" dirty="0" err="1">
                <a:latin typeface="Times New Roman" pitchFamily="18" charset="0"/>
                <a:cs typeface="Times New Roman" pitchFamily="18" charset="0"/>
              </a:rPr>
              <a:t>recrystallizes</a:t>
            </a:r>
            <a:r>
              <a:rPr lang="en-US" dirty="0">
                <a:latin typeface="Times New Roman" pitchFamily="18" charset="0"/>
                <a:cs typeface="Times New Roman" pitchFamily="18" charset="0"/>
              </a:rPr>
              <a:t>, all the grains are active at the same time and they grow to the same size and shape, which leads to its nonfoliated texture.</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Different color schemes in marble are the result of impurities or the presence of weathered materials deposited in or near the limestone.  </a:t>
            </a:r>
            <a:endParaRPr lang="en-US" dirty="0">
              <a:solidFill>
                <a:srgbClr val="990000"/>
              </a:solidFill>
              <a:latin typeface="Times New Roman" pitchFamily="18" charset="0"/>
              <a:cs typeface="Times New Roman" pitchFamily="18" charset="0"/>
            </a:endParaRPr>
          </a:p>
        </p:txBody>
      </p:sp>
      <p:pic>
        <p:nvPicPr>
          <p:cNvPr id="58370" name="Picture 2" descr="Image result for Non Foliated Rocks: Marble"/>
          <p:cNvPicPr>
            <a:picLocks noChangeAspect="1" noChangeArrowheads="1"/>
          </p:cNvPicPr>
          <p:nvPr/>
        </p:nvPicPr>
        <p:blipFill>
          <a:blip r:embed="rId2"/>
          <a:srcRect/>
          <a:stretch>
            <a:fillRect/>
          </a:stretch>
        </p:blipFill>
        <p:spPr bwMode="auto">
          <a:xfrm>
            <a:off x="6172200" y="4038600"/>
            <a:ext cx="2857500" cy="2628900"/>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62600" y="152400"/>
            <a:ext cx="3422732" cy="369332"/>
          </a:xfrm>
          <a:prstGeom prst="rect">
            <a:avLst/>
          </a:prstGeom>
        </p:spPr>
        <p:txBody>
          <a:bodyPr wrap="none">
            <a:spAutoFit/>
          </a:bodyPr>
          <a:lstStyle/>
          <a:p>
            <a:r>
              <a:rPr lang="en-US" b="1" i="1" dirty="0" smtClean="0">
                <a:latin typeface="Times New Roman" pitchFamily="18" charset="0"/>
                <a:cs typeface="Times New Roman" pitchFamily="18" charset="0"/>
              </a:rPr>
              <a:t>Non Foliated Metamorphic Rocks</a:t>
            </a:r>
            <a:endParaRPr lang="en-US" b="1" i="1" dirty="0"/>
          </a:p>
        </p:txBody>
      </p:sp>
      <p:sp>
        <p:nvSpPr>
          <p:cNvPr id="5" name="Rectangle 4"/>
          <p:cNvSpPr/>
          <p:nvPr/>
        </p:nvSpPr>
        <p:spPr>
          <a:xfrm>
            <a:off x="3429000" y="665946"/>
            <a:ext cx="2093778" cy="477054"/>
          </a:xfrm>
          <a:prstGeom prst="rect">
            <a:avLst/>
          </a:prstGeom>
        </p:spPr>
        <p:txBody>
          <a:bodyPr wrap="none">
            <a:spAutoFit/>
          </a:bodyPr>
          <a:lstStyle/>
          <a:p>
            <a:r>
              <a:rPr lang="en-US" sz="2500" b="1" dirty="0" smtClean="0">
                <a:latin typeface="Times New Roman" pitchFamily="18" charset="0"/>
                <a:cs typeface="Times New Roman" pitchFamily="18" charset="0"/>
              </a:rPr>
              <a:t>QUARTZITE</a:t>
            </a:r>
            <a:endParaRPr lang="en-US" sz="2500" b="1" dirty="0">
              <a:latin typeface="Times New Roman" pitchFamily="18" charset="0"/>
              <a:cs typeface="Times New Roman" pitchFamily="18" charset="0"/>
            </a:endParaRPr>
          </a:p>
        </p:txBody>
      </p:sp>
      <p:sp>
        <p:nvSpPr>
          <p:cNvPr id="6" name="Rectangle 5"/>
          <p:cNvSpPr>
            <a:spLocks noChangeArrowheads="1"/>
          </p:cNvSpPr>
          <p:nvPr/>
        </p:nvSpPr>
        <p:spPr bwMode="auto">
          <a:xfrm>
            <a:off x="457200" y="1295400"/>
            <a:ext cx="8458200" cy="23622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Quartzite is a metamorphic rock formed under moderate to high-grade metamorphism that exhibits both foliated and nonfoliated structure.</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The parent rock to quartzite is sandstone.</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Quartzite forms from the recrystallization of quartz grains in the sandstone and often the resulting metamorphic rock will preserve vestiges of the original bedding patterns .</a:t>
            </a:r>
          </a:p>
          <a:p>
            <a:pPr marL="342900" indent="-342900">
              <a:lnSpc>
                <a:spcPct val="80000"/>
              </a:lnSpc>
              <a:spcBef>
                <a:spcPct val="20000"/>
              </a:spcBef>
              <a:buClr>
                <a:schemeClr val="hlink"/>
              </a:buClr>
              <a:buSzPct val="65000"/>
              <a:buFont typeface="Wingdings" pitchFamily="2" charset="2"/>
              <a:buChar char="n"/>
              <a:defRPr/>
            </a:pPr>
            <a:r>
              <a:rPr lang="en-US" dirty="0">
                <a:latin typeface="Times New Roman" pitchFamily="18" charset="0"/>
                <a:cs typeface="Times New Roman" pitchFamily="18" charset="0"/>
              </a:rPr>
              <a:t>Quartz is predominantly white in color, but can also contain pinkish or grayish shades depending  on the presence of iron oxides. </a:t>
            </a:r>
            <a:endParaRPr lang="en-US" dirty="0">
              <a:solidFill>
                <a:srgbClr val="990000"/>
              </a:solidFill>
              <a:latin typeface="Times New Roman" pitchFamily="18" charset="0"/>
              <a:cs typeface="Times New Roman" pitchFamily="18" charset="0"/>
            </a:endParaRPr>
          </a:p>
        </p:txBody>
      </p:sp>
      <p:pic>
        <p:nvPicPr>
          <p:cNvPr id="57346" name="Picture 2" descr="Image result for Quartzite"/>
          <p:cNvPicPr>
            <a:picLocks noChangeAspect="1" noChangeArrowheads="1"/>
          </p:cNvPicPr>
          <p:nvPr/>
        </p:nvPicPr>
        <p:blipFill>
          <a:blip r:embed="rId2"/>
          <a:srcRect/>
          <a:stretch>
            <a:fillRect/>
          </a:stretch>
        </p:blipFill>
        <p:spPr bwMode="auto">
          <a:xfrm>
            <a:off x="5638800" y="3962400"/>
            <a:ext cx="3276600" cy="2739602"/>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62600" y="152400"/>
            <a:ext cx="3422732" cy="369332"/>
          </a:xfrm>
          <a:prstGeom prst="rect">
            <a:avLst/>
          </a:prstGeom>
        </p:spPr>
        <p:txBody>
          <a:bodyPr wrap="none">
            <a:spAutoFit/>
          </a:bodyPr>
          <a:lstStyle/>
          <a:p>
            <a:r>
              <a:rPr lang="en-US" b="1" i="1" dirty="0" smtClean="0">
                <a:latin typeface="Times New Roman" pitchFamily="18" charset="0"/>
                <a:cs typeface="Times New Roman" pitchFamily="18" charset="0"/>
              </a:rPr>
              <a:t>Non Foliated Metamorphic Rocks</a:t>
            </a:r>
            <a:endParaRPr lang="en-US" b="1" i="1" dirty="0"/>
          </a:p>
        </p:txBody>
      </p:sp>
      <p:sp>
        <p:nvSpPr>
          <p:cNvPr id="5" name="Rectangle 4"/>
          <p:cNvSpPr/>
          <p:nvPr/>
        </p:nvSpPr>
        <p:spPr>
          <a:xfrm>
            <a:off x="3200400" y="685800"/>
            <a:ext cx="2517036" cy="477054"/>
          </a:xfrm>
          <a:prstGeom prst="rect">
            <a:avLst/>
          </a:prstGeom>
        </p:spPr>
        <p:txBody>
          <a:bodyPr wrap="none">
            <a:spAutoFit/>
          </a:bodyPr>
          <a:lstStyle/>
          <a:p>
            <a:r>
              <a:rPr lang="en-US" sz="2500" b="1" dirty="0" smtClean="0">
                <a:latin typeface="Times New Roman" pitchFamily="18" charset="0"/>
                <a:cs typeface="Times New Roman" pitchFamily="18" charset="0"/>
              </a:rPr>
              <a:t>AMPHIBOLITE</a:t>
            </a:r>
            <a:endParaRPr lang="en-US" sz="2500" b="1" dirty="0">
              <a:latin typeface="Times New Roman" pitchFamily="18" charset="0"/>
              <a:cs typeface="Times New Roman" pitchFamily="18" charset="0"/>
            </a:endParaRPr>
          </a:p>
        </p:txBody>
      </p:sp>
      <p:sp>
        <p:nvSpPr>
          <p:cNvPr id="6" name="Rectangle 5"/>
          <p:cNvSpPr/>
          <p:nvPr/>
        </p:nvSpPr>
        <p:spPr>
          <a:xfrm>
            <a:off x="762000" y="1295400"/>
            <a:ext cx="7696200" cy="1200329"/>
          </a:xfrm>
          <a:prstGeom prst="rect">
            <a:avLst/>
          </a:prstGeom>
        </p:spPr>
        <p:txBody>
          <a:bodyPr wrap="square">
            <a:spAutoFit/>
          </a:bodyPr>
          <a:lstStyle/>
          <a:p>
            <a:pPr>
              <a:buFont typeface="Wingdings" pitchFamily="2" charset="2"/>
              <a:buChar char="§"/>
            </a:pPr>
            <a:r>
              <a:rPr lang="en-US" dirty="0" smtClean="0">
                <a:latin typeface="Times New Roman" pitchFamily="18" charset="0"/>
                <a:cs typeface="Times New Roman" pitchFamily="18" charset="0"/>
              </a:rPr>
              <a:t>  These rocks are dark colored rocks with amphibole (usually hornblende) as  their major mineral. </a:t>
            </a:r>
          </a:p>
          <a:p>
            <a:pPr>
              <a:buFont typeface="Wingdings" pitchFamily="2" charset="2"/>
              <a:buChar char="§"/>
            </a:pPr>
            <a:r>
              <a:rPr lang="en-US" dirty="0" smtClean="0">
                <a:latin typeface="Times New Roman" pitchFamily="18" charset="0"/>
                <a:cs typeface="Times New Roman" pitchFamily="18" charset="0"/>
              </a:rPr>
              <a:t>  They are usually poorly foliated and form at intermediate to high grades of</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metamorphism of basaltic or gabbroic </a:t>
            </a:r>
            <a:r>
              <a:rPr lang="en-US" dirty="0" err="1" smtClean="0">
                <a:latin typeface="Times New Roman" pitchFamily="18" charset="0"/>
                <a:cs typeface="Times New Roman" pitchFamily="18" charset="0"/>
              </a:rPr>
              <a:t>protoliths</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pic>
        <p:nvPicPr>
          <p:cNvPr id="56322" name="Picture 2" descr="Image result for Amphibolite"/>
          <p:cNvPicPr>
            <a:picLocks noChangeAspect="1" noChangeArrowheads="1"/>
          </p:cNvPicPr>
          <p:nvPr/>
        </p:nvPicPr>
        <p:blipFill>
          <a:blip r:embed="rId2"/>
          <a:srcRect/>
          <a:stretch>
            <a:fillRect/>
          </a:stretch>
        </p:blipFill>
        <p:spPr bwMode="auto">
          <a:xfrm>
            <a:off x="5029200" y="3962400"/>
            <a:ext cx="3961847" cy="2733676"/>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62600" y="152400"/>
            <a:ext cx="3422732" cy="369332"/>
          </a:xfrm>
          <a:prstGeom prst="rect">
            <a:avLst/>
          </a:prstGeom>
        </p:spPr>
        <p:txBody>
          <a:bodyPr wrap="none">
            <a:spAutoFit/>
          </a:bodyPr>
          <a:lstStyle/>
          <a:p>
            <a:r>
              <a:rPr lang="en-US" b="1" i="1" dirty="0" smtClean="0">
                <a:latin typeface="Times New Roman" pitchFamily="18" charset="0"/>
                <a:cs typeface="Times New Roman" pitchFamily="18" charset="0"/>
              </a:rPr>
              <a:t>Non Foliated Metamorphic Rocks</a:t>
            </a:r>
            <a:endParaRPr lang="en-US" b="1" i="1" dirty="0"/>
          </a:p>
        </p:txBody>
      </p:sp>
      <p:sp>
        <p:nvSpPr>
          <p:cNvPr id="5" name="Rectangle 4"/>
          <p:cNvSpPr/>
          <p:nvPr/>
        </p:nvSpPr>
        <p:spPr>
          <a:xfrm>
            <a:off x="3536083" y="742146"/>
            <a:ext cx="2026517" cy="477054"/>
          </a:xfrm>
          <a:prstGeom prst="rect">
            <a:avLst/>
          </a:prstGeom>
        </p:spPr>
        <p:txBody>
          <a:bodyPr wrap="none">
            <a:spAutoFit/>
          </a:bodyPr>
          <a:lstStyle/>
          <a:p>
            <a:r>
              <a:rPr lang="en-US" sz="2500" b="1" dirty="0" smtClean="0">
                <a:latin typeface="Times New Roman" pitchFamily="18" charset="0"/>
                <a:cs typeface="Times New Roman" pitchFamily="18" charset="0"/>
              </a:rPr>
              <a:t>HORNFELS</a:t>
            </a:r>
            <a:r>
              <a:rPr lang="en-US" sz="2500" dirty="0" smtClean="0">
                <a:latin typeface="Times New Roman" pitchFamily="18" charset="0"/>
                <a:cs typeface="Times New Roman" pitchFamily="18" charset="0"/>
              </a:rPr>
              <a:t> </a:t>
            </a:r>
            <a:endParaRPr lang="en-US" sz="2500" b="1" dirty="0">
              <a:latin typeface="Times New Roman" pitchFamily="18" charset="0"/>
              <a:cs typeface="Times New Roman" pitchFamily="18" charset="0"/>
            </a:endParaRPr>
          </a:p>
        </p:txBody>
      </p:sp>
      <p:sp>
        <p:nvSpPr>
          <p:cNvPr id="6" name="Rectangle 5"/>
          <p:cNvSpPr/>
          <p:nvPr/>
        </p:nvSpPr>
        <p:spPr>
          <a:xfrm>
            <a:off x="762000" y="1371600"/>
            <a:ext cx="7848600" cy="2031325"/>
          </a:xfrm>
          <a:prstGeom prst="rect">
            <a:avLst/>
          </a:prstGeom>
        </p:spPr>
        <p:txBody>
          <a:bodyPr wrap="square">
            <a:spAutoFit/>
          </a:bodyPr>
          <a:lstStyle/>
          <a:p>
            <a:pPr>
              <a:buFont typeface="Wingdings" pitchFamily="2" charset="2"/>
              <a:buChar char="§"/>
            </a:pPr>
            <a:r>
              <a:rPr lang="en-US" dirty="0" smtClean="0">
                <a:latin typeface="Times New Roman" pitchFamily="18" charset="0"/>
                <a:cs typeface="Times New Roman" pitchFamily="18" charset="0"/>
              </a:rPr>
              <a:t> Rock that undergoes heating in the absence of significant differential stress. </a:t>
            </a:r>
          </a:p>
          <a:p>
            <a:pPr>
              <a:buFont typeface="Wingdings" pitchFamily="2" charset="2"/>
              <a:buChar char="§"/>
            </a:pPr>
            <a:r>
              <a:rPr lang="en-US" dirty="0" smtClean="0">
                <a:latin typeface="Times New Roman" pitchFamily="18" charset="0"/>
                <a:cs typeface="Times New Roman" pitchFamily="18" charset="0"/>
              </a:rPr>
              <a:t> Typically </a:t>
            </a:r>
            <a:r>
              <a:rPr lang="en-US" dirty="0" err="1" smtClean="0">
                <a:latin typeface="Times New Roman" pitchFamily="18" charset="0"/>
                <a:cs typeface="Times New Roman" pitchFamily="18" charset="0"/>
              </a:rPr>
              <a:t>hornfels</a:t>
            </a:r>
            <a:r>
              <a:rPr lang="en-US" dirty="0" smtClean="0">
                <a:latin typeface="Times New Roman" pitchFamily="18" charset="0"/>
                <a:cs typeface="Times New Roman" pitchFamily="18" charset="0"/>
              </a:rPr>
              <a:t> form when rocks are baked by igneous intrusions (contact metamorphism). </a:t>
            </a:r>
          </a:p>
          <a:p>
            <a:pPr>
              <a:buFont typeface="Wingdings" pitchFamily="2" charset="2"/>
              <a:buChar char="§"/>
            </a:pPr>
            <a:r>
              <a:rPr lang="en-US" dirty="0" smtClean="0">
                <a:latin typeface="Times New Roman" pitchFamily="18" charset="0"/>
                <a:cs typeface="Times New Roman" pitchFamily="18" charset="0"/>
              </a:rPr>
              <a:t> No foliation is present because crystals grow in random orientations due to a lack of significant differential stress. </a:t>
            </a:r>
          </a:p>
          <a:p>
            <a:pPr>
              <a:buFont typeface="Wingdings" pitchFamily="2" charset="2"/>
              <a:buChar char="§"/>
            </a:pPr>
            <a:r>
              <a:rPr lang="en-US" dirty="0" smtClean="0">
                <a:latin typeface="Times New Roman" pitchFamily="18" charset="0"/>
                <a:cs typeface="Times New Roman" pitchFamily="18" charset="0"/>
              </a:rPr>
              <a:t> Composition varies and depends on composition of </a:t>
            </a:r>
            <a:r>
              <a:rPr lang="en-US" dirty="0" err="1" smtClean="0">
                <a:latin typeface="Times New Roman" pitchFamily="18" charset="0"/>
                <a:cs typeface="Times New Roman" pitchFamily="18" charset="0"/>
              </a:rPr>
              <a:t>protolith</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pic>
        <p:nvPicPr>
          <p:cNvPr id="55298" name="Picture 2" descr="Image result for Hornfels"/>
          <p:cNvPicPr>
            <a:picLocks noChangeAspect="1" noChangeArrowheads="1"/>
          </p:cNvPicPr>
          <p:nvPr/>
        </p:nvPicPr>
        <p:blipFill>
          <a:blip r:embed="rId2"/>
          <a:srcRect/>
          <a:stretch>
            <a:fillRect/>
          </a:stretch>
        </p:blipFill>
        <p:spPr bwMode="auto">
          <a:xfrm>
            <a:off x="5257800" y="3886200"/>
            <a:ext cx="3679317" cy="281940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Image result for metamorphic rock charts"/>
          <p:cNvPicPr>
            <a:picLocks noChangeAspect="1" noChangeArrowheads="1"/>
          </p:cNvPicPr>
          <p:nvPr/>
        </p:nvPicPr>
        <p:blipFill>
          <a:blip r:embed="rId2"/>
          <a:srcRect/>
          <a:stretch>
            <a:fillRect/>
          </a:stretch>
        </p:blipFill>
        <p:spPr bwMode="auto">
          <a:xfrm>
            <a:off x="472415" y="515970"/>
            <a:ext cx="7833385" cy="5884830"/>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descr="Image result for thank you animated gif"/>
          <p:cNvPicPr>
            <a:picLocks noChangeAspect="1" noChangeArrowheads="1" noCrop="1"/>
          </p:cNvPicPr>
          <p:nvPr/>
        </p:nvPicPr>
        <p:blipFill>
          <a:blip r:embed="rId2"/>
          <a:srcRect/>
          <a:stretch>
            <a:fillRect/>
          </a:stretch>
        </p:blipFill>
        <p:spPr bwMode="auto">
          <a:xfrm>
            <a:off x="2590800" y="1676400"/>
            <a:ext cx="4177339" cy="32766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33800" y="457200"/>
            <a:ext cx="1524000" cy="430887"/>
          </a:xfrm>
          <a:prstGeom prst="rect">
            <a:avLst/>
          </a:prstGeom>
        </p:spPr>
        <p:txBody>
          <a:bodyPr wrap="square">
            <a:spAutoFit/>
          </a:bodyPr>
          <a:lstStyle/>
          <a:p>
            <a:r>
              <a:rPr lang="en-US" sz="2200" b="1" dirty="0" smtClean="0">
                <a:latin typeface="Times New Roman" pitchFamily="18" charset="0"/>
                <a:cs typeface="Times New Roman" pitchFamily="18" charset="0"/>
              </a:rPr>
              <a:t>Pore fluids</a:t>
            </a:r>
            <a:r>
              <a:rPr lang="en-US" sz="2200" dirty="0" smtClean="0">
                <a:latin typeface="Times New Roman" pitchFamily="18" charset="0"/>
                <a:cs typeface="Times New Roman" pitchFamily="18" charset="0"/>
              </a:rPr>
              <a:t> </a:t>
            </a:r>
            <a:endParaRPr lang="en-US" sz="2200" dirty="0">
              <a:latin typeface="Times New Roman" pitchFamily="18" charset="0"/>
              <a:cs typeface="Times New Roman" pitchFamily="18" charset="0"/>
            </a:endParaRPr>
          </a:p>
        </p:txBody>
      </p:sp>
      <p:sp>
        <p:nvSpPr>
          <p:cNvPr id="5" name="Rectangle 4"/>
          <p:cNvSpPr/>
          <p:nvPr/>
        </p:nvSpPr>
        <p:spPr>
          <a:xfrm>
            <a:off x="762000" y="1037272"/>
            <a:ext cx="8382000" cy="1477328"/>
          </a:xfrm>
          <a:prstGeom prst="rect">
            <a:avLst/>
          </a:prstGeom>
        </p:spPr>
        <p:txBody>
          <a:bodyPr wrap="square">
            <a:spAutoFit/>
          </a:bodyPr>
          <a:lstStyle/>
          <a:p>
            <a:r>
              <a:rPr lang="en-US" dirty="0" smtClean="0">
                <a:latin typeface="Times New Roman" pitchFamily="18" charset="0"/>
                <a:cs typeface="Times New Roman" pitchFamily="18" charset="0"/>
              </a:rPr>
              <a:t>• As well as transporting material pore fluids act as a reservoir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As pressure and temperature increase material is transferred from the fluid to the minerals and vice versa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In this way fluids serve to </a:t>
            </a:r>
            <a:r>
              <a:rPr lang="en-US" dirty="0" err="1" smtClean="0">
                <a:latin typeface="Times New Roman" pitchFamily="18" charset="0"/>
                <a:cs typeface="Times New Roman" pitchFamily="18" charset="0"/>
              </a:rPr>
              <a:t>catalyse</a:t>
            </a:r>
            <a:r>
              <a:rPr lang="en-US" dirty="0" smtClean="0">
                <a:latin typeface="Times New Roman" pitchFamily="18" charset="0"/>
                <a:cs typeface="Times New Roman" pitchFamily="18" charset="0"/>
              </a:rPr>
              <a:t> the reactions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Metamorphism will drive fluids out of hydrous minerals forming veins </a:t>
            </a:r>
            <a:endParaRPr lang="en-US" dirty="0">
              <a:latin typeface="Times New Roman" pitchFamily="18" charset="0"/>
              <a:cs typeface="Times New Roman" pitchFamily="18" charset="0"/>
            </a:endParaRPr>
          </a:p>
        </p:txBody>
      </p:sp>
      <p:sp>
        <p:nvSpPr>
          <p:cNvPr id="6" name="Rectangle 5"/>
          <p:cNvSpPr/>
          <p:nvPr/>
        </p:nvSpPr>
        <p:spPr>
          <a:xfrm>
            <a:off x="3276600" y="3074313"/>
            <a:ext cx="2667000" cy="430887"/>
          </a:xfrm>
          <a:prstGeom prst="rect">
            <a:avLst/>
          </a:prstGeom>
        </p:spPr>
        <p:txBody>
          <a:bodyPr wrap="square">
            <a:spAutoFit/>
          </a:bodyPr>
          <a:lstStyle/>
          <a:p>
            <a:r>
              <a:rPr lang="en-US" sz="2200" b="1" dirty="0" smtClean="0">
                <a:latin typeface="Times New Roman" pitchFamily="18" charset="0"/>
                <a:cs typeface="Times New Roman" pitchFamily="18" charset="0"/>
              </a:rPr>
              <a:t>The Role of Fluids</a:t>
            </a:r>
            <a:r>
              <a:rPr lang="en-US" sz="2200" dirty="0" smtClean="0">
                <a:latin typeface="Times New Roman" pitchFamily="18" charset="0"/>
                <a:cs typeface="Times New Roman" pitchFamily="18" charset="0"/>
              </a:rPr>
              <a:t> </a:t>
            </a:r>
            <a:endParaRPr lang="en-US" sz="2200" dirty="0">
              <a:latin typeface="Times New Roman" pitchFamily="18" charset="0"/>
              <a:cs typeface="Times New Roman" pitchFamily="18" charset="0"/>
            </a:endParaRPr>
          </a:p>
        </p:txBody>
      </p:sp>
      <p:sp>
        <p:nvSpPr>
          <p:cNvPr id="7" name="Rectangle 6"/>
          <p:cNvSpPr/>
          <p:nvPr/>
        </p:nvSpPr>
        <p:spPr>
          <a:xfrm>
            <a:off x="838200" y="3648670"/>
            <a:ext cx="8153400" cy="923330"/>
          </a:xfrm>
          <a:prstGeom prst="rect">
            <a:avLst/>
          </a:prstGeom>
        </p:spPr>
        <p:txBody>
          <a:bodyPr wrap="square">
            <a:spAutoFit/>
          </a:bodyPr>
          <a:lstStyle/>
          <a:p>
            <a:pPr algn="just"/>
            <a:r>
              <a:rPr lang="en-US" dirty="0" smtClean="0">
                <a:latin typeface="Times New Roman" pitchFamily="18" charset="0"/>
                <a:cs typeface="Times New Roman" pitchFamily="18" charset="0"/>
              </a:rPr>
              <a:t>• An example of metamorphism by fluid activity is seawater moving through the hot basalt of the oceanic crust. Olivine in the basalt is transformed to the mineral serpentine. </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biLevel thresh="50000"/>
          </a:blip>
          <a:srcRect/>
          <a:stretch>
            <a:fillRect/>
          </a:stretch>
        </p:blipFill>
        <p:spPr bwMode="auto">
          <a:xfrm>
            <a:off x="2133600" y="4850514"/>
            <a:ext cx="5029200" cy="1093086"/>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762000"/>
          </a:xfrm>
        </p:spPr>
        <p:txBody>
          <a:bodyPr>
            <a:noAutofit/>
          </a:bodyPr>
          <a:lstStyle/>
          <a:p>
            <a:r>
              <a:rPr lang="en-US" sz="3200" b="1" dirty="0" smtClean="0">
                <a:latin typeface="Cambria" pitchFamily="18" charset="0"/>
              </a:rPr>
              <a:t>Factors Controlling Metamorphism </a:t>
            </a:r>
            <a:endParaRPr lang="en-US" sz="3200" b="1" dirty="0">
              <a:latin typeface="Cambria" pitchFamily="18" charset="0"/>
              <a:cs typeface="Times New Roman" pitchFamily="18" charset="0"/>
            </a:endParaRPr>
          </a:p>
        </p:txBody>
      </p:sp>
      <p:sp>
        <p:nvSpPr>
          <p:cNvPr id="3" name="Rectangle 2"/>
          <p:cNvSpPr/>
          <p:nvPr/>
        </p:nvSpPr>
        <p:spPr>
          <a:xfrm>
            <a:off x="457200" y="1294686"/>
            <a:ext cx="8077200" cy="4801314"/>
          </a:xfrm>
          <a:prstGeom prst="rect">
            <a:avLst/>
          </a:prstGeom>
        </p:spPr>
        <p:txBody>
          <a:bodyPr wrap="square">
            <a:spAutoFit/>
          </a:bodyPr>
          <a:lstStyle/>
          <a:p>
            <a:pPr algn="just"/>
            <a:r>
              <a:rPr lang="en-US" dirty="0" smtClean="0">
                <a:latin typeface="Times New Roman" pitchFamily="18" charset="0"/>
                <a:cs typeface="Times New Roman" pitchFamily="18" charset="0"/>
              </a:rPr>
              <a:t>Metamorphism occurs because rocks undergo changes in temperature and pressure and may be subjected to differential stress and hydrothermal fluids. Metamorphism occurs because some minerals are stable only under certain conditions of pressure and temperature. When pressure and temperature change, chemical reactions occur to cause the minerals in the rock to change to an assemblage that is stable at the new pressure and temperature conditions. But, the process is complicated by such things as how the pressure is applied, the time over which the rock is subjected to the higher pressure and temperature, and whether or not there is a fluid phase present during metamorphism. </a:t>
            </a:r>
          </a:p>
          <a:p>
            <a:pPr algn="just"/>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So that The following are the factors that control metamorphism:</a:t>
            </a:r>
          </a:p>
          <a:p>
            <a:pPr lvl="1" algn="just">
              <a:buFont typeface="Wingdings" pitchFamily="2" charset="2"/>
              <a:buChar char="Ø"/>
            </a:pPr>
            <a:r>
              <a:rPr lang="en-US" dirty="0" smtClean="0">
                <a:latin typeface="Times New Roman" pitchFamily="18" charset="0"/>
                <a:cs typeface="Times New Roman" pitchFamily="18" charset="0"/>
              </a:rPr>
              <a:t>Pressure</a:t>
            </a:r>
          </a:p>
          <a:p>
            <a:pPr lvl="1" algn="just">
              <a:buFont typeface="Wingdings" pitchFamily="2" charset="2"/>
              <a:buChar char="Ø"/>
            </a:pPr>
            <a:r>
              <a:rPr lang="en-US" dirty="0" smtClean="0">
                <a:latin typeface="Times New Roman" pitchFamily="18" charset="0"/>
                <a:cs typeface="Times New Roman" pitchFamily="18" charset="0"/>
              </a:rPr>
              <a:t>Temperature</a:t>
            </a:r>
          </a:p>
          <a:p>
            <a:pPr lvl="1" algn="just">
              <a:buFont typeface="Wingdings" pitchFamily="2" charset="2"/>
              <a:buChar char="Ø"/>
            </a:pPr>
            <a:r>
              <a:rPr lang="en-US" dirty="0" smtClean="0">
                <a:latin typeface="Times New Roman" pitchFamily="18" charset="0"/>
                <a:cs typeface="Times New Roman" pitchFamily="18" charset="0"/>
              </a:rPr>
              <a:t>Fluid phase</a:t>
            </a:r>
          </a:p>
          <a:p>
            <a:pPr lvl="1" algn="just">
              <a:buFont typeface="Wingdings" pitchFamily="2" charset="2"/>
              <a:buChar char="Ø"/>
            </a:pPr>
            <a:r>
              <a:rPr lang="en-US" dirty="0" smtClean="0">
                <a:latin typeface="Times New Roman" pitchFamily="18" charset="0"/>
                <a:cs typeface="Times New Roman" pitchFamily="18" charset="0"/>
              </a:rPr>
              <a:t>Time</a:t>
            </a:r>
          </a:p>
          <a:p>
            <a:pPr algn="just"/>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133600" y="3429000"/>
            <a:ext cx="4724400" cy="3024187"/>
          </a:xfrm>
          <a:prstGeom prst="rect">
            <a:avLst/>
          </a:prstGeom>
          <a:noFill/>
          <a:ln w="9525">
            <a:noFill/>
            <a:miter lim="800000"/>
            <a:headEnd/>
            <a:tailEnd/>
          </a:ln>
          <a:effectLst/>
        </p:spPr>
      </p:pic>
      <p:sp>
        <p:nvSpPr>
          <p:cNvPr id="2" name="Rectangle 1"/>
          <p:cNvSpPr/>
          <p:nvPr/>
        </p:nvSpPr>
        <p:spPr>
          <a:xfrm>
            <a:off x="3352800" y="284946"/>
            <a:ext cx="2057400" cy="477054"/>
          </a:xfrm>
          <a:prstGeom prst="rect">
            <a:avLst/>
          </a:prstGeom>
        </p:spPr>
        <p:txBody>
          <a:bodyPr wrap="square">
            <a:spAutoFit/>
          </a:bodyPr>
          <a:lstStyle/>
          <a:p>
            <a:pPr lvl="1"/>
            <a:r>
              <a:rPr lang="en-US" sz="2500" b="1" dirty="0" smtClean="0">
                <a:latin typeface="Times New Roman" pitchFamily="18" charset="0"/>
                <a:cs typeface="Times New Roman" pitchFamily="18" charset="0"/>
              </a:rPr>
              <a:t>Pressure</a:t>
            </a:r>
          </a:p>
        </p:txBody>
      </p:sp>
      <p:sp>
        <p:nvSpPr>
          <p:cNvPr id="3" name="Rectangle 2"/>
          <p:cNvSpPr/>
          <p:nvPr/>
        </p:nvSpPr>
        <p:spPr>
          <a:xfrm>
            <a:off x="533400" y="914401"/>
            <a:ext cx="8153400" cy="1477328"/>
          </a:xfrm>
          <a:prstGeom prst="rect">
            <a:avLst/>
          </a:prstGeom>
        </p:spPr>
        <p:txBody>
          <a:bodyPr wrap="square">
            <a:spAutoFit/>
          </a:bodyPr>
          <a:lstStyle/>
          <a:p>
            <a:pPr algn="just"/>
            <a:r>
              <a:rPr lang="en-US" dirty="0" smtClean="0">
                <a:latin typeface="Times New Roman" pitchFamily="18" charset="0"/>
                <a:cs typeface="Times New Roman" pitchFamily="18" charset="0"/>
              </a:rPr>
              <a:t>Pressure increases with depth of burial, thus, both pressure and temperature will vary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with depth in the Earth. Pressure is defined as a force acting equally from all directions. It is a type of </a:t>
            </a:r>
            <a:r>
              <a:rPr lang="en-US" b="1" i="1" dirty="0" smtClean="0">
                <a:latin typeface="Times New Roman" pitchFamily="18" charset="0"/>
                <a:cs typeface="Times New Roman" pitchFamily="18" charset="0"/>
              </a:rPr>
              <a:t>stress</a:t>
            </a:r>
            <a:r>
              <a:rPr lang="en-US" dirty="0" smtClean="0">
                <a:latin typeface="Times New Roman" pitchFamily="18" charset="0"/>
                <a:cs typeface="Times New Roman" pitchFamily="18" charset="0"/>
              </a:rPr>
              <a:t>, called </a:t>
            </a:r>
            <a:r>
              <a:rPr lang="en-US" b="1" i="1" dirty="0" smtClean="0">
                <a:latin typeface="Times New Roman" pitchFamily="18" charset="0"/>
                <a:cs typeface="Times New Roman" pitchFamily="18" charset="0"/>
              </a:rPr>
              <a:t>hydrostatic stress</a:t>
            </a:r>
            <a:r>
              <a:rPr lang="en-US" dirty="0" smtClean="0">
                <a:latin typeface="Times New Roman" pitchFamily="18" charset="0"/>
                <a:cs typeface="Times New Roman" pitchFamily="18" charset="0"/>
              </a:rPr>
              <a:t>, or </a:t>
            </a:r>
            <a:r>
              <a:rPr lang="en-US" b="1" i="1" dirty="0" smtClean="0">
                <a:latin typeface="Times New Roman" pitchFamily="18" charset="0"/>
                <a:cs typeface="Times New Roman" pitchFamily="18" charset="0"/>
              </a:rPr>
              <a:t>uniform stress.</a:t>
            </a:r>
            <a:br>
              <a:rPr lang="en-US" b="1" i="1" dirty="0" smtClean="0">
                <a:latin typeface="Times New Roman" pitchFamily="18" charset="0"/>
                <a:cs typeface="Times New Roman" pitchFamily="18" charset="0"/>
              </a:rPr>
            </a:br>
            <a:r>
              <a:rPr lang="en-US" dirty="0" smtClean="0">
                <a:latin typeface="Times New Roman" pitchFamily="18" charset="0"/>
                <a:cs typeface="Times New Roman" pitchFamily="18" charset="0"/>
              </a:rPr>
              <a:t>If the stress is not equal from all directions, then the stress is called a </a:t>
            </a:r>
            <a:r>
              <a:rPr lang="en-US" b="1" i="1" dirty="0" smtClean="0">
                <a:latin typeface="Times New Roman" pitchFamily="18" charset="0"/>
                <a:cs typeface="Times New Roman" pitchFamily="18" charset="0"/>
              </a:rPr>
              <a:t>differential stress.</a:t>
            </a:r>
            <a:r>
              <a:rPr lang="en-US" dirty="0" smtClean="0">
                <a:latin typeface="Times New Roman" pitchFamily="18" charset="0"/>
                <a:cs typeface="Times New Roman" pitchFamily="18" charset="0"/>
              </a:rPr>
              <a:t> </a:t>
            </a:r>
          </a:p>
        </p:txBody>
      </p:sp>
      <p:sp>
        <p:nvSpPr>
          <p:cNvPr id="4" name="Rectangle 3"/>
          <p:cNvSpPr/>
          <p:nvPr/>
        </p:nvSpPr>
        <p:spPr>
          <a:xfrm>
            <a:off x="685800" y="2514600"/>
            <a:ext cx="7315200" cy="1200329"/>
          </a:xfrm>
          <a:prstGeom prst="rect">
            <a:avLst/>
          </a:prstGeom>
        </p:spPr>
        <p:txBody>
          <a:bodyPr wrap="square">
            <a:spAutoFit/>
          </a:bodyPr>
          <a:lstStyle/>
          <a:p>
            <a:pPr algn="just"/>
            <a:r>
              <a:rPr lang="en-US" dirty="0" smtClean="0">
                <a:latin typeface="Times New Roman" pitchFamily="18" charset="0"/>
                <a:cs typeface="Times New Roman" pitchFamily="18" charset="0"/>
              </a:rPr>
              <a:t>high pressures cause minerals with ‘open’ lattices to collapse, forming more dense crystals. Most metamorphic rocks form at 40-100 km depth where pressures are 10,000-30,000 times greater than the surface of the Earth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5486400" y="2209800"/>
            <a:ext cx="3048000" cy="1489753"/>
          </a:xfrm>
          <a:prstGeom prst="rect">
            <a:avLst/>
          </a:prstGeom>
          <a:noFill/>
          <a:ln w="9525">
            <a:noFill/>
            <a:miter lim="800000"/>
            <a:headEnd/>
            <a:tailEnd/>
          </a:ln>
          <a:effectLst/>
        </p:spPr>
      </p:pic>
      <p:sp>
        <p:nvSpPr>
          <p:cNvPr id="2" name="Rectangle 1"/>
          <p:cNvSpPr/>
          <p:nvPr/>
        </p:nvSpPr>
        <p:spPr>
          <a:xfrm>
            <a:off x="381000" y="304800"/>
            <a:ext cx="8382000" cy="1477328"/>
          </a:xfrm>
          <a:prstGeom prst="rect">
            <a:avLst/>
          </a:prstGeom>
        </p:spPr>
        <p:txBody>
          <a:bodyPr wrap="square">
            <a:spAutoFit/>
          </a:bodyPr>
          <a:lstStyle/>
          <a:p>
            <a:pPr algn="just"/>
            <a:r>
              <a:rPr lang="en-US" dirty="0" smtClean="0">
                <a:latin typeface="Times New Roman" pitchFamily="18" charset="0"/>
                <a:cs typeface="Times New Roman" pitchFamily="18" charset="0"/>
              </a:rPr>
              <a:t>There are two kinds of differential stress. </a:t>
            </a:r>
            <a:r>
              <a:rPr lang="en-US" b="1" i="1" dirty="0" smtClean="0">
                <a:latin typeface="Times New Roman" pitchFamily="18" charset="0"/>
                <a:cs typeface="Times New Roman" pitchFamily="18" charset="0"/>
              </a:rPr>
              <a:t>Normal stress </a:t>
            </a:r>
            <a:r>
              <a:rPr lang="en-US" dirty="0" smtClean="0">
                <a:latin typeface="Times New Roman" pitchFamily="18" charset="0"/>
                <a:cs typeface="Times New Roman" pitchFamily="18" charset="0"/>
              </a:rPr>
              <a:t>causes objects to be compressed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 the direction of maximum principal stress and extended in the direction of minimal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stress. If differential stress is present during metamorphism, it can have a profound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effect on the texture of the rock. </a:t>
            </a:r>
            <a:r>
              <a:rPr lang="en-US" b="1" i="1" dirty="0" smtClean="0">
                <a:latin typeface="Times New Roman" pitchFamily="18" charset="0"/>
                <a:cs typeface="Times New Roman" pitchFamily="18" charset="0"/>
              </a:rPr>
              <a:t>Shear stress </a:t>
            </a:r>
            <a:r>
              <a:rPr lang="en-US" dirty="0" smtClean="0">
                <a:latin typeface="Times New Roman" pitchFamily="18" charset="0"/>
                <a:cs typeface="Times New Roman" pitchFamily="18" charset="0"/>
              </a:rPr>
              <a:t>causes objects to be smeared out in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direction of applied stress.</a:t>
            </a:r>
          </a:p>
        </p:txBody>
      </p:sp>
      <p:sp>
        <p:nvSpPr>
          <p:cNvPr id="3" name="Rectangle 2"/>
          <p:cNvSpPr/>
          <p:nvPr/>
        </p:nvSpPr>
        <p:spPr>
          <a:xfrm>
            <a:off x="381000" y="1868269"/>
            <a:ext cx="8229600" cy="646331"/>
          </a:xfrm>
          <a:prstGeom prst="rect">
            <a:avLst/>
          </a:prstGeom>
        </p:spPr>
        <p:txBody>
          <a:bodyPr wrap="square">
            <a:spAutoFit/>
          </a:bodyPr>
          <a:lstStyle/>
          <a:p>
            <a:pPr algn="just"/>
            <a:r>
              <a:rPr lang="en-US" dirty="0" smtClean="0">
                <a:latin typeface="Times New Roman" pitchFamily="18" charset="0"/>
                <a:cs typeface="Times New Roman" pitchFamily="18" charset="0"/>
              </a:rPr>
              <a:t>Differential stress if acting on a rocks can have a profound affect on the appearance or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texture of the rock.</a:t>
            </a:r>
          </a:p>
        </p:txBody>
      </p:sp>
      <p:sp>
        <p:nvSpPr>
          <p:cNvPr id="4" name="Rectangle 3"/>
          <p:cNvSpPr/>
          <p:nvPr/>
        </p:nvSpPr>
        <p:spPr>
          <a:xfrm>
            <a:off x="381000" y="2706469"/>
            <a:ext cx="5257800" cy="646331"/>
          </a:xfrm>
          <a:prstGeom prst="rect">
            <a:avLst/>
          </a:prstGeom>
        </p:spPr>
        <p:txBody>
          <a:bodyPr wrap="square">
            <a:spAutoFit/>
          </a:bodyPr>
          <a:lstStyle/>
          <a:p>
            <a:r>
              <a:rPr lang="en-US" dirty="0" smtClean="0">
                <a:latin typeface="Times New Roman" pitchFamily="18" charset="0"/>
                <a:cs typeface="Times New Roman" pitchFamily="18" charset="0"/>
              </a:rPr>
              <a:t>Rounded grains can become flattened in  the direction of maximum stress. </a:t>
            </a:r>
            <a:endParaRPr lang="en-US" dirty="0">
              <a:latin typeface="Times New Roman" pitchFamily="18" charset="0"/>
              <a:cs typeface="Times New Roman" pitchFamily="18" charset="0"/>
            </a:endParaRPr>
          </a:p>
        </p:txBody>
      </p:sp>
      <p:sp>
        <p:nvSpPr>
          <p:cNvPr id="6" name="Rectangle 5"/>
          <p:cNvSpPr/>
          <p:nvPr/>
        </p:nvSpPr>
        <p:spPr>
          <a:xfrm>
            <a:off x="381000" y="3657600"/>
            <a:ext cx="5181600" cy="1477328"/>
          </a:xfrm>
          <a:prstGeom prst="rect">
            <a:avLst/>
          </a:prstGeom>
        </p:spPr>
        <p:txBody>
          <a:bodyPr wrap="square">
            <a:spAutoFit/>
          </a:bodyPr>
          <a:lstStyle/>
          <a:p>
            <a:pPr algn="just"/>
            <a:r>
              <a:rPr lang="en-US" dirty="0" smtClean="0">
                <a:latin typeface="Times New Roman" pitchFamily="18" charset="0"/>
                <a:cs typeface="Times New Roman" pitchFamily="18" charset="0"/>
              </a:rPr>
              <a:t>Minerals that crystallize or grow in the differential stress field can have a preferred orientation. This is especially true of the sheet silicate minerals (the micas: </a:t>
            </a:r>
            <a:r>
              <a:rPr lang="en-US" dirty="0" err="1" smtClean="0">
                <a:latin typeface="Times New Roman" pitchFamily="18" charset="0"/>
                <a:cs typeface="Times New Roman" pitchFamily="18" charset="0"/>
              </a:rPr>
              <a:t>biotite</a:t>
            </a:r>
            <a:r>
              <a:rPr lang="en-US" dirty="0" smtClean="0">
                <a:latin typeface="Times New Roman" pitchFamily="18" charset="0"/>
                <a:cs typeface="Times New Roman" pitchFamily="18" charset="0"/>
              </a:rPr>
              <a:t> and muscovite, chlorite, talc, and serpentine).</a:t>
            </a:r>
          </a:p>
        </p:txBody>
      </p:sp>
      <p:pic>
        <p:nvPicPr>
          <p:cNvPr id="3075" name="Picture 3"/>
          <p:cNvPicPr>
            <a:picLocks noChangeAspect="1" noChangeArrowheads="1"/>
          </p:cNvPicPr>
          <p:nvPr/>
        </p:nvPicPr>
        <p:blipFill>
          <a:blip r:embed="rId3"/>
          <a:srcRect/>
          <a:stretch>
            <a:fillRect/>
          </a:stretch>
        </p:blipFill>
        <p:spPr bwMode="auto">
          <a:xfrm>
            <a:off x="5705707" y="3505200"/>
            <a:ext cx="3285893" cy="1524000"/>
          </a:xfrm>
          <a:prstGeom prst="rect">
            <a:avLst/>
          </a:prstGeom>
          <a:noFill/>
          <a:ln w="9525">
            <a:noFill/>
            <a:miter lim="800000"/>
            <a:headEnd/>
            <a:tailEnd/>
          </a:ln>
          <a:effectLst/>
        </p:spPr>
      </p:pic>
      <p:sp>
        <p:nvSpPr>
          <p:cNvPr id="8" name="Rectangle 7"/>
          <p:cNvSpPr/>
          <p:nvPr/>
        </p:nvSpPr>
        <p:spPr>
          <a:xfrm>
            <a:off x="457200" y="5276671"/>
            <a:ext cx="8305800" cy="1200329"/>
          </a:xfrm>
          <a:prstGeom prst="rect">
            <a:avLst/>
          </a:prstGeom>
        </p:spPr>
        <p:txBody>
          <a:bodyPr wrap="square">
            <a:spAutoFit/>
          </a:bodyPr>
          <a:lstStyle/>
          <a:p>
            <a:pPr algn="just"/>
            <a:r>
              <a:rPr lang="en-US" dirty="0" smtClean="0">
                <a:latin typeface="Times New Roman" pitchFamily="18" charset="0"/>
                <a:cs typeface="Times New Roman" pitchFamily="18" charset="0"/>
              </a:rPr>
              <a:t>These sheet silicates will grow with their sheets orientated perpendicular to the direction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of maximum stress. Preferred orientation of sheet silicates causes rocks to be easily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broken along approximately parallel sheets. Such a structure is called a </a:t>
            </a:r>
            <a:r>
              <a:rPr lang="en-US" b="1" i="1" dirty="0" smtClean="0">
                <a:latin typeface="Times New Roman" pitchFamily="18" charset="0"/>
                <a:cs typeface="Times New Roman" pitchFamily="18" charset="0"/>
              </a:rPr>
              <a:t>foliation</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685800" y="381000"/>
            <a:ext cx="7891462" cy="5904105"/>
          </a:xfrm>
          <a:prstGeom prst="rect">
            <a:avLst/>
          </a:prstGeom>
          <a:noFill/>
          <a:ln w="9525">
            <a:noFill/>
            <a:miter lim="800000"/>
            <a:headEnd/>
            <a:tailEnd/>
          </a:ln>
          <a:effectLst/>
        </p:spPr>
      </p:pic>
      <p:sp>
        <p:nvSpPr>
          <p:cNvPr id="5" name="Rectangle 4"/>
          <p:cNvSpPr/>
          <p:nvPr/>
        </p:nvSpPr>
        <p:spPr>
          <a:xfrm>
            <a:off x="304800" y="381000"/>
            <a:ext cx="4038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360</TotalTime>
  <Words>2571</Words>
  <Application>Microsoft Office PowerPoint</Application>
  <PresentationFormat>On-screen Show (4:3)</PresentationFormat>
  <Paragraphs>269</Paragraphs>
  <Slides>47</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47</vt:i4>
      </vt:variant>
    </vt:vector>
  </HeadingPairs>
  <TitlesOfParts>
    <vt:vector size="56" baseType="lpstr">
      <vt:lpstr>ＭＳ Ｐゴシック</vt:lpstr>
      <vt:lpstr>Arial</vt:lpstr>
      <vt:lpstr>Book Antiqua</vt:lpstr>
      <vt:lpstr>Calibri</vt:lpstr>
      <vt:lpstr>Cambria</vt:lpstr>
      <vt:lpstr>Comic Sans MS</vt:lpstr>
      <vt:lpstr>Times New Roman</vt:lpstr>
      <vt:lpstr>Wingdings</vt:lpstr>
      <vt:lpstr>Office Theme</vt:lpstr>
      <vt:lpstr>METAMORPHIC ROCK</vt:lpstr>
      <vt:lpstr>Metamorphic Rock</vt:lpstr>
      <vt:lpstr>Metamorphism</vt:lpstr>
      <vt:lpstr>Agents of Metamorphism </vt:lpstr>
      <vt:lpstr>PowerPoint Presentation</vt:lpstr>
      <vt:lpstr>Factors Controlling Metamorphism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Foliated Rock Textures</vt:lpstr>
      <vt:lpstr>Foliated Textures: Slaty Cleavage</vt:lpstr>
      <vt:lpstr>Foliated Textures: Schistosity</vt:lpstr>
      <vt:lpstr>Foliated Textures: Gneissic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METAMORPHIC  ROCK</dc:title>
  <dc:creator>King Fahad</dc:creator>
  <cp:lastModifiedBy>TEL-Workshop-11</cp:lastModifiedBy>
  <cp:revision>56</cp:revision>
  <dcterms:created xsi:type="dcterms:W3CDTF">2006-08-16T00:00:00Z</dcterms:created>
  <dcterms:modified xsi:type="dcterms:W3CDTF">2019-12-11T08:56:08Z</dcterms:modified>
</cp:coreProperties>
</file>