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7" r:id="rId20"/>
    <p:sldId id="274" r:id="rId21"/>
    <p:sldId id="275" r:id="rId22"/>
    <p:sldId id="276" r:id="rId23"/>
    <p:sldId id="278" r:id="rId24"/>
    <p:sldId id="279" r:id="rId25"/>
    <p:sldId id="280" r:id="rId26"/>
    <p:sldId id="281" r:id="rId27"/>
    <p:sldId id="282" r:id="rId28"/>
    <p:sldId id="283" r:id="rId29"/>
    <p:sldId id="284" r:id="rId30"/>
    <p:sldId id="287" r:id="rId31"/>
    <p:sldId id="285" r:id="rId32"/>
    <p:sldId id="286" r:id="rId33"/>
    <p:sldId id="293" r:id="rId34"/>
    <p:sldId id="288" r:id="rId35"/>
    <p:sldId id="289" r:id="rId36"/>
    <p:sldId id="290" r:id="rId37"/>
    <p:sldId id="291" r:id="rId38"/>
    <p:sldId id="304" r:id="rId39"/>
    <p:sldId id="292" r:id="rId40"/>
    <p:sldId id="294" r:id="rId41"/>
    <p:sldId id="301" r:id="rId42"/>
    <p:sldId id="295" r:id="rId43"/>
    <p:sldId id="302" r:id="rId44"/>
    <p:sldId id="296" r:id="rId45"/>
    <p:sldId id="297" r:id="rId46"/>
    <p:sldId id="303" r:id="rId47"/>
    <p:sldId id="298" r:id="rId48"/>
    <p:sldId id="299" r:id="rId49"/>
    <p:sldId id="300" r:id="rId50"/>
    <p:sldId id="305" r:id="rId51"/>
    <p:sldId id="306"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4" d="100"/>
          <a:sy n="84" d="100"/>
        </p:scale>
        <p:origin x="1426" y="7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E381D2-8B43-493C-BCD6-2847A6543A21}" type="datetimeFigureOut">
              <a:rPr lang="en-US" smtClean="0"/>
              <a:pPr/>
              <a:t>12/11/2019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3C5002-5FC9-479C-AC66-A0DBABC613C4}" type="slidenum">
              <a:rPr lang="en-US" smtClean="0"/>
              <a:pPr/>
              <a:t>‹#›</a:t>
            </a:fld>
            <a:endParaRPr lang="en-US"/>
          </a:p>
        </p:txBody>
      </p:sp>
    </p:spTree>
    <p:extLst>
      <p:ext uri="{BB962C8B-B14F-4D97-AF65-F5344CB8AC3E}">
        <p14:creationId xmlns:p14="http://schemas.microsoft.com/office/powerpoint/2010/main" val="1105137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53C5002-5FC9-479C-AC66-A0DBABC613C4}" type="slidenum">
              <a:rPr lang="en-US" smtClean="0"/>
              <a:pPr/>
              <a:t>25</a:t>
            </a:fld>
            <a:endParaRPr lang="en-US"/>
          </a:p>
        </p:txBody>
      </p:sp>
    </p:spTree>
    <p:extLst>
      <p:ext uri="{BB962C8B-B14F-4D97-AF65-F5344CB8AC3E}">
        <p14:creationId xmlns:p14="http://schemas.microsoft.com/office/powerpoint/2010/main" val="29924072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12/11/2019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6.jpeg"/><Relationship Id="rId7" Type="http://schemas.openxmlformats.org/officeDocument/2006/relationships/image" Target="../media/image39.jpeg"/><Relationship Id="rId2" Type="http://schemas.openxmlformats.org/officeDocument/2006/relationships/image" Target="../media/image35.png"/><Relationship Id="rId1" Type="http://schemas.openxmlformats.org/officeDocument/2006/relationships/slideLayout" Target="../slideLayouts/slideLayout2.xml"/><Relationship Id="rId6" Type="http://schemas.openxmlformats.org/officeDocument/2006/relationships/image" Target="../media/image38.jpeg"/><Relationship Id="rId5" Type="http://schemas.openxmlformats.org/officeDocument/2006/relationships/image" Target="../media/image13.jpeg"/><Relationship Id="rId4" Type="http://schemas.openxmlformats.org/officeDocument/2006/relationships/image" Target="../media/image37.jpeg"/></Relationships>
</file>

<file path=ppt/slides/_rels/slide2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39.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45.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jpeg"/><Relationship Id="rId1" Type="http://schemas.openxmlformats.org/officeDocument/2006/relationships/slideLayout" Target="../slideLayouts/slideLayout2.xml"/><Relationship Id="rId4" Type="http://schemas.openxmlformats.org/officeDocument/2006/relationships/image" Target="../media/image71.jpeg"/></Relationships>
</file>

<file path=ppt/slides/_rels/slide48.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2.xml"/><Relationship Id="rId4" Type="http://schemas.openxmlformats.org/officeDocument/2006/relationships/image" Target="../media/image74.jpeg"/></Relationships>
</file>

<file path=ppt/slides/_rels/slide49.xml.rels><?xml version="1.0" encoding="UTF-8" standalone="yes"?>
<Relationships xmlns="http://schemas.openxmlformats.org/package/2006/relationships"><Relationship Id="rId2" Type="http://schemas.openxmlformats.org/officeDocument/2006/relationships/image" Target="../media/image7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ctrTitle"/>
          </p:nvPr>
        </p:nvSpPr>
        <p:spPr>
          <a:xfrm>
            <a:off x="5181600" y="1143000"/>
            <a:ext cx="3886200" cy="1447800"/>
          </a:xfrm>
        </p:spPr>
        <p:txBody>
          <a:bodyPr>
            <a:noAutofit/>
          </a:bodyPr>
          <a:lstStyle/>
          <a:p>
            <a:pPr algn="r"/>
            <a:r>
              <a:rPr lang="en-US" sz="4500" dirty="0" smtClean="0">
                <a:solidFill>
                  <a:srgbClr val="FF0000"/>
                </a:solidFill>
                <a:effectLst>
                  <a:glow rad="228600">
                    <a:schemeClr val="accent5">
                      <a:satMod val="175000"/>
                      <a:alpha val="40000"/>
                    </a:schemeClr>
                  </a:glow>
                </a:effectLst>
                <a:latin typeface="Cambria" pitchFamily="18" charset="0"/>
              </a:rPr>
              <a:t>SEDIMENTARY </a:t>
            </a:r>
            <a:br>
              <a:rPr lang="en-US" sz="4500" dirty="0" smtClean="0">
                <a:solidFill>
                  <a:srgbClr val="FF0000"/>
                </a:solidFill>
                <a:effectLst>
                  <a:glow rad="228600">
                    <a:schemeClr val="accent5">
                      <a:satMod val="175000"/>
                      <a:alpha val="40000"/>
                    </a:schemeClr>
                  </a:glow>
                </a:effectLst>
                <a:latin typeface="Cambria" pitchFamily="18" charset="0"/>
              </a:rPr>
            </a:br>
            <a:r>
              <a:rPr lang="en-US" sz="4500" dirty="0" smtClean="0">
                <a:solidFill>
                  <a:srgbClr val="FF0000"/>
                </a:solidFill>
                <a:effectLst>
                  <a:glow rad="228600">
                    <a:schemeClr val="accent5">
                      <a:satMod val="175000"/>
                      <a:alpha val="40000"/>
                    </a:schemeClr>
                  </a:glow>
                </a:effectLst>
                <a:latin typeface="Cambria" pitchFamily="18" charset="0"/>
              </a:rPr>
              <a:t>ROCK</a:t>
            </a:r>
            <a:endParaRPr lang="en-US" sz="4500" dirty="0">
              <a:solidFill>
                <a:srgbClr val="FF0000"/>
              </a:solidFill>
              <a:effectLst>
                <a:glow rad="228600">
                  <a:schemeClr val="accent5">
                    <a:satMod val="175000"/>
                    <a:alpha val="40000"/>
                  </a:schemeClr>
                </a:glow>
              </a:effectLst>
              <a:latin typeface="Cambria" pitchFamily="18" charset="0"/>
            </a:endParaRPr>
          </a:p>
        </p:txBody>
      </p:sp>
      <p:pic>
        <p:nvPicPr>
          <p:cNvPr id="13314" name="Picture 2" descr="Related image"/>
          <p:cNvPicPr>
            <a:picLocks noChangeAspect="1" noChangeArrowheads="1"/>
          </p:cNvPicPr>
          <p:nvPr/>
        </p:nvPicPr>
        <p:blipFill>
          <a:blip r:embed="rId2"/>
          <a:srcRect/>
          <a:stretch>
            <a:fillRect/>
          </a:stretch>
        </p:blipFill>
        <p:spPr bwMode="auto">
          <a:xfrm>
            <a:off x="0" y="0"/>
            <a:ext cx="5112884" cy="6858000"/>
          </a:xfrm>
          <a:prstGeom prst="rect">
            <a:avLst/>
          </a:prstGeom>
          <a:noFill/>
        </p:spPr>
      </p:pic>
      <p:pic>
        <p:nvPicPr>
          <p:cNvPr id="10" name="Picture 9" descr="aust_logo.jpg"/>
          <p:cNvPicPr>
            <a:picLocks noChangeAspect="1"/>
          </p:cNvPicPr>
          <p:nvPr/>
        </p:nvPicPr>
        <p:blipFill>
          <a:blip r:embed="rId3" cstate="print"/>
          <a:stretch>
            <a:fillRect/>
          </a:stretch>
        </p:blipFill>
        <p:spPr>
          <a:xfrm>
            <a:off x="8240486" y="76200"/>
            <a:ext cx="751114" cy="914400"/>
          </a:xfrm>
          <a:prstGeom prst="rect">
            <a:avLst/>
          </a:prstGeom>
        </p:spPr>
      </p:pic>
      <p:pic>
        <p:nvPicPr>
          <p:cNvPr id="2" name="Picture 1"/>
          <p:cNvPicPr>
            <a:picLocks noChangeAspect="1"/>
          </p:cNvPicPr>
          <p:nvPr/>
        </p:nvPicPr>
        <p:blipFill>
          <a:blip r:embed="rId4"/>
          <a:stretch>
            <a:fillRect/>
          </a:stretch>
        </p:blipFill>
        <p:spPr>
          <a:xfrm>
            <a:off x="8150279" y="6477000"/>
            <a:ext cx="841321" cy="298730"/>
          </a:xfrm>
          <a:prstGeom prst="rect">
            <a:avLst/>
          </a:prstGeom>
        </p:spPr>
      </p:pic>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bodyPr>
          <a:lstStyle/>
          <a:p>
            <a:r>
              <a:rPr lang="en-US" sz="3500" b="1" i="1" dirty="0" err="1" smtClean="0">
                <a:solidFill>
                  <a:srgbClr val="FF0000"/>
                </a:solidFill>
                <a:latin typeface="Times New Roman" pitchFamily="18" charset="0"/>
                <a:cs typeface="Times New Roman" pitchFamily="18" charset="0"/>
              </a:rPr>
              <a:t>Clastic</a:t>
            </a:r>
            <a:r>
              <a:rPr lang="en-US" sz="3500" b="1" i="1" dirty="0" smtClean="0">
                <a:solidFill>
                  <a:srgbClr val="FF0000"/>
                </a:solidFill>
                <a:latin typeface="Times New Roman" pitchFamily="18" charset="0"/>
                <a:cs typeface="Times New Roman" pitchFamily="18" charset="0"/>
              </a:rPr>
              <a:t> Sedimentary Rocks</a:t>
            </a:r>
            <a:endParaRPr lang="en-US" sz="3500" i="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2590800"/>
          </a:xfrm>
        </p:spPr>
        <p:txBody>
          <a:bodyPr>
            <a:normAutofit/>
          </a:bodyPr>
          <a:lstStyle/>
          <a:p>
            <a:pPr lvl="0"/>
            <a:r>
              <a:rPr lang="en-US" sz="1800" dirty="0" smtClean="0">
                <a:latin typeface="Times New Roman" pitchFamily="18" charset="0"/>
                <a:cs typeface="Times New Roman" pitchFamily="18" charset="0"/>
              </a:rPr>
              <a:t>Consist of solid particles from weathered rocks.  These rock fragments include pebbles, sand, silt and clay.</a:t>
            </a:r>
          </a:p>
          <a:p>
            <a:pPr lvl="0"/>
            <a:r>
              <a:rPr lang="en-US" sz="1800" dirty="0" smtClean="0">
                <a:latin typeface="Times New Roman" pitchFamily="18" charset="0"/>
                <a:cs typeface="Times New Roman" pitchFamily="18" charset="0"/>
              </a:rPr>
              <a:t>Rock fragments are a result of physical weathering</a:t>
            </a:r>
          </a:p>
          <a:p>
            <a:pPr lvl="0"/>
            <a:r>
              <a:rPr lang="en-US" sz="1800" dirty="0" smtClean="0">
                <a:latin typeface="Times New Roman" pitchFamily="18" charset="0"/>
                <a:cs typeface="Times New Roman" pitchFamily="18" charset="0"/>
              </a:rPr>
              <a:t>These rocks usually form in water environments such as,  rivers, lakes, oceans, but can also form in deserts.</a:t>
            </a:r>
          </a:p>
          <a:p>
            <a:pPr lvl="0"/>
            <a:r>
              <a:rPr lang="en-US" sz="1800" dirty="0" smtClean="0">
                <a:latin typeface="Times New Roman" pitchFamily="18" charset="0"/>
                <a:cs typeface="Times New Roman" pitchFamily="18" charset="0"/>
              </a:rPr>
              <a:t>Geologist use particle size to distinguish between </a:t>
            </a:r>
            <a:r>
              <a:rPr lang="en-US" sz="1800" dirty="0" err="1" smtClean="0">
                <a:latin typeface="Times New Roman" pitchFamily="18" charset="0"/>
                <a:cs typeface="Times New Roman" pitchFamily="18" charset="0"/>
              </a:rPr>
              <a:t>clastic</a:t>
            </a:r>
            <a:r>
              <a:rPr lang="en-US" sz="1800" dirty="0" smtClean="0">
                <a:latin typeface="Times New Roman" pitchFamily="18" charset="0"/>
                <a:cs typeface="Times New Roman" pitchFamily="18" charset="0"/>
              </a:rPr>
              <a:t> sedimentary rocks, as seen in the table below.</a:t>
            </a:r>
          </a:p>
          <a:p>
            <a:endParaRPr lang="en-US" sz="1800" dirty="0">
              <a:latin typeface="Times New Roman" pitchFamily="18" charset="0"/>
              <a:cs typeface="Times New Roman" pitchFamily="18" charset="0"/>
            </a:endParaRPr>
          </a:p>
        </p:txBody>
      </p:sp>
      <p:graphicFrame>
        <p:nvGraphicFramePr>
          <p:cNvPr id="4" name="Table 3"/>
          <p:cNvGraphicFramePr>
            <a:graphicFrameLocks noGrp="1"/>
          </p:cNvGraphicFramePr>
          <p:nvPr/>
        </p:nvGraphicFramePr>
        <p:xfrm>
          <a:off x="1295400" y="3505200"/>
          <a:ext cx="6477000" cy="1347216"/>
        </p:xfrm>
        <a:graphic>
          <a:graphicData uri="http://schemas.openxmlformats.org/drawingml/2006/table">
            <a:tbl>
              <a:tblPr/>
              <a:tblGrid>
                <a:gridCol w="2159000"/>
                <a:gridCol w="2159000"/>
                <a:gridCol w="2159000"/>
              </a:tblGrid>
              <a:tr h="211455">
                <a:tc>
                  <a:txBody>
                    <a:bodyPr/>
                    <a:lstStyle/>
                    <a:p>
                      <a:pPr marL="0" marR="0">
                        <a:lnSpc>
                          <a:spcPct val="115000"/>
                        </a:lnSpc>
                        <a:spcBef>
                          <a:spcPts val="0"/>
                        </a:spcBef>
                        <a:spcAft>
                          <a:spcPts val="0"/>
                        </a:spcAft>
                      </a:pPr>
                      <a:r>
                        <a:rPr lang="en-US" sz="1400" dirty="0">
                          <a:latin typeface="Times New Roman"/>
                          <a:ea typeface="Times New Roman"/>
                          <a:cs typeface="Times New Roman"/>
                        </a:rPr>
                        <a:t>Particle Name</a:t>
                      </a:r>
                      <a:endParaRPr lang="en-US" sz="1400" dirty="0">
                        <a:latin typeface="Calibri"/>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a:latin typeface="Times New Roman"/>
                          <a:ea typeface="Times New Roman"/>
                          <a:cs typeface="Times New Roman"/>
                        </a:rPr>
                        <a:t>Sediment Name</a:t>
                      </a:r>
                      <a:endParaRPr lang="en-US" sz="14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a:latin typeface="Times New Roman"/>
                          <a:ea typeface="Times New Roman"/>
                          <a:cs typeface="Times New Roman"/>
                        </a:rPr>
                        <a:t>Rock Name</a:t>
                      </a:r>
                      <a:endParaRPr lang="en-US" sz="14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7325">
                <a:tc>
                  <a:txBody>
                    <a:bodyPr/>
                    <a:lstStyle/>
                    <a:p>
                      <a:pPr marL="0" marR="0">
                        <a:lnSpc>
                          <a:spcPct val="115000"/>
                        </a:lnSpc>
                        <a:spcBef>
                          <a:spcPts val="0"/>
                        </a:spcBef>
                        <a:spcAft>
                          <a:spcPts val="0"/>
                        </a:spcAft>
                      </a:pPr>
                      <a:r>
                        <a:rPr lang="en-US" sz="1400" dirty="0">
                          <a:latin typeface="Times New Roman"/>
                          <a:ea typeface="Times New Roman"/>
                          <a:cs typeface="Times New Roman"/>
                        </a:rPr>
                        <a:t>Boulder Pebble</a:t>
                      </a:r>
                      <a:endParaRPr lang="en-US" sz="1400" dirty="0">
                        <a:latin typeface="Calibri"/>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Times New Roman"/>
                          <a:ea typeface="Times New Roman"/>
                          <a:cs typeface="Times New Roman"/>
                        </a:rPr>
                        <a:t>Gravel (Round or Angular)</a:t>
                      </a:r>
                      <a:endParaRPr lang="en-US" sz="14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a:latin typeface="Times New Roman"/>
                          <a:ea typeface="Times New Roman"/>
                          <a:cs typeface="Times New Roman"/>
                        </a:rPr>
                        <a:t>Conglomerate or Breccia</a:t>
                      </a:r>
                      <a:endParaRPr lang="en-US" sz="140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400" dirty="0">
                          <a:latin typeface="Times New Roman"/>
                          <a:ea typeface="Times New Roman"/>
                          <a:cs typeface="Times New Roman"/>
                        </a:rPr>
                        <a:t>Sand</a:t>
                      </a:r>
                      <a:endParaRPr lang="en-US" sz="1400" dirty="0">
                        <a:latin typeface="Calibri"/>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Times New Roman"/>
                          <a:ea typeface="Times New Roman"/>
                          <a:cs typeface="Times New Roman"/>
                        </a:rPr>
                        <a:t>Sand</a:t>
                      </a:r>
                      <a:endParaRPr lang="en-US" sz="14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Times New Roman"/>
                          <a:ea typeface="Times New Roman"/>
                          <a:cs typeface="Times New Roman"/>
                        </a:rPr>
                        <a:t>Sandstone</a:t>
                      </a:r>
                      <a:endParaRPr lang="en-US" sz="14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0" marR="0">
                        <a:lnSpc>
                          <a:spcPct val="115000"/>
                        </a:lnSpc>
                        <a:spcBef>
                          <a:spcPts val="0"/>
                        </a:spcBef>
                        <a:spcAft>
                          <a:spcPts val="0"/>
                        </a:spcAft>
                      </a:pPr>
                      <a:r>
                        <a:rPr lang="en-US" sz="1400">
                          <a:latin typeface="Times New Roman"/>
                          <a:ea typeface="Times New Roman"/>
                          <a:cs typeface="Times New Roman"/>
                        </a:rPr>
                        <a:t>Silt / Clay</a:t>
                      </a:r>
                      <a:endParaRPr lang="en-US" sz="1400">
                        <a:latin typeface="Calibri"/>
                        <a:ea typeface="Times New Roman"/>
                        <a:cs typeface="Times New Roman"/>
                      </a:endParaRPr>
                    </a:p>
                  </a:txBody>
                  <a:tcP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Times New Roman"/>
                          <a:ea typeface="Times New Roman"/>
                          <a:cs typeface="Times New Roman"/>
                        </a:rPr>
                        <a:t>Mud</a:t>
                      </a:r>
                      <a:endParaRPr lang="en-US" sz="14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400" dirty="0">
                          <a:latin typeface="Times New Roman"/>
                          <a:ea typeface="Times New Roman"/>
                          <a:cs typeface="Times New Roman"/>
                        </a:rPr>
                        <a:t>Siltstone/Shale</a:t>
                      </a:r>
                      <a:endParaRPr lang="en-US" sz="1400" dirty="0">
                        <a:latin typeface="Calibri"/>
                        <a:ea typeface="Times New Roman"/>
                        <a:cs typeface="Times New Roman"/>
                      </a:endParaRPr>
                    </a:p>
                  </a:txBody>
                  <a:tcP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r>
            </a:tbl>
          </a:graphicData>
        </a:graphic>
      </p:graphicFrame>
      <p:pic>
        <p:nvPicPr>
          <p:cNvPr id="5" name="Picture 2" descr="Image result for Fossils is rock"/>
          <p:cNvPicPr>
            <a:picLocks noChangeAspect="1" noChangeArrowheads="1"/>
          </p:cNvPicPr>
          <p:nvPr/>
        </p:nvPicPr>
        <p:blipFill>
          <a:blip r:embed="rId2"/>
          <a:srcRect t="19453"/>
          <a:stretch>
            <a:fillRect/>
          </a:stretch>
        </p:blipFill>
        <p:spPr bwMode="auto">
          <a:xfrm>
            <a:off x="5181600" y="5105400"/>
            <a:ext cx="2667000" cy="1577579"/>
          </a:xfrm>
          <a:prstGeom prst="rect">
            <a:avLst/>
          </a:prstGeom>
          <a:noFill/>
        </p:spPr>
      </p:pic>
    </p:spTree>
  </p:cSld>
  <p:clrMapOvr>
    <a:masterClrMapping/>
  </p:clrMapOvr>
  <p:transition>
    <p:pull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1"/>
            <a:ext cx="8229600" cy="609600"/>
          </a:xfrm>
        </p:spPr>
        <p:txBody>
          <a:bodyPr>
            <a:normAutofit lnSpcReduction="10000"/>
          </a:bodyPr>
          <a:lstStyle/>
          <a:p>
            <a:pPr>
              <a:buNone/>
            </a:pPr>
            <a:r>
              <a:rPr lang="en-US" sz="1600" dirty="0" smtClean="0">
                <a:latin typeface="Times New Roman" pitchFamily="18" charset="0"/>
                <a:cs typeface="Times New Roman" pitchFamily="18" charset="0"/>
              </a:rPr>
              <a:t>This figure shows how </a:t>
            </a:r>
            <a:r>
              <a:rPr lang="en-US" sz="1600" dirty="0" err="1" smtClean="0">
                <a:latin typeface="Times New Roman" pitchFamily="18" charset="0"/>
                <a:cs typeface="Times New Roman" pitchFamily="18" charset="0"/>
              </a:rPr>
              <a:t>clastic</a:t>
            </a:r>
            <a:r>
              <a:rPr lang="en-US" sz="1600" dirty="0" smtClean="0">
                <a:latin typeface="Times New Roman" pitchFamily="18" charset="0"/>
                <a:cs typeface="Times New Roman" pitchFamily="18" charset="0"/>
              </a:rPr>
              <a:t> sediment of various sizes will, after compaction and cementation, </a:t>
            </a:r>
          </a:p>
          <a:p>
            <a:pPr>
              <a:buNone/>
            </a:pPr>
            <a:r>
              <a:rPr lang="en-US" sz="1600" dirty="0" smtClean="0">
                <a:latin typeface="Times New Roman" pitchFamily="18" charset="0"/>
                <a:cs typeface="Times New Roman" pitchFamily="18" charset="0"/>
              </a:rPr>
              <a:t>form different types of </a:t>
            </a:r>
            <a:r>
              <a:rPr lang="en-US" sz="1600" b="1" dirty="0" err="1" smtClean="0">
                <a:latin typeface="Times New Roman" pitchFamily="18" charset="0"/>
                <a:cs typeface="Times New Roman" pitchFamily="18" charset="0"/>
              </a:rPr>
              <a:t>detrital</a:t>
            </a:r>
            <a:r>
              <a:rPr lang="en-US" sz="1600" b="1" dirty="0" smtClean="0">
                <a:latin typeface="Times New Roman" pitchFamily="18" charset="0"/>
                <a:cs typeface="Times New Roman" pitchFamily="18" charset="0"/>
              </a:rPr>
              <a:t> sedimentary rocks</a:t>
            </a:r>
            <a:r>
              <a:rPr lang="en-US" sz="1600" dirty="0" smtClean="0">
                <a:latin typeface="Times New Roman" pitchFamily="18" charset="0"/>
                <a:cs typeface="Times New Roman" pitchFamily="18" charset="0"/>
              </a:rPr>
              <a:t>. </a:t>
            </a:r>
          </a:p>
          <a:p>
            <a:endParaRPr lang="en-US" dirty="0"/>
          </a:p>
        </p:txBody>
      </p:sp>
      <p:pic>
        <p:nvPicPr>
          <p:cNvPr id="4" name="Picture 3"/>
          <p:cNvPicPr/>
          <p:nvPr/>
        </p:nvPicPr>
        <p:blipFill>
          <a:blip r:embed="rId2"/>
          <a:srcRect b="2858"/>
          <a:stretch>
            <a:fillRect/>
          </a:stretch>
        </p:blipFill>
        <p:spPr bwMode="auto">
          <a:xfrm>
            <a:off x="1219200" y="1066800"/>
            <a:ext cx="6858000" cy="5181600"/>
          </a:xfrm>
          <a:prstGeom prst="rect">
            <a:avLst/>
          </a:prstGeom>
          <a:noFill/>
          <a:ln w="9525">
            <a:noFill/>
            <a:miter lim="800000"/>
            <a:headEnd/>
            <a:tailEnd/>
          </a:ln>
        </p:spPr>
      </p:pic>
    </p:spTree>
  </p:cSld>
  <p:clrMapOvr>
    <a:masterClrMapping/>
  </p:clrMapOvr>
  <p:transition>
    <p:pull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a:stretch>
            <a:fillRect/>
          </a:stretch>
        </p:blipFill>
        <p:spPr bwMode="auto">
          <a:xfrm>
            <a:off x="533400" y="304800"/>
            <a:ext cx="8001000" cy="5943600"/>
          </a:xfrm>
          <a:prstGeom prst="rect">
            <a:avLst/>
          </a:prstGeom>
          <a:noFill/>
          <a:ln w="9525">
            <a:noFill/>
            <a:miter lim="800000"/>
            <a:headEnd/>
            <a:tailEnd/>
          </a:ln>
        </p:spPr>
      </p:pic>
    </p:spTree>
  </p:cSld>
  <p:clrMapOvr>
    <a:masterClrMapping/>
  </p:clrMapOvr>
  <p:transition>
    <p:pull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715962"/>
          </a:xfrm>
        </p:spPr>
        <p:txBody>
          <a:bodyPr>
            <a:noAutofit/>
          </a:bodyPr>
          <a:lstStyle/>
          <a:p>
            <a:r>
              <a:rPr lang="en-US" sz="2500" b="1" i="1" dirty="0" smtClean="0">
                <a:solidFill>
                  <a:srgbClr val="00B050"/>
                </a:solidFill>
                <a:latin typeface="Times New Roman" pitchFamily="18" charset="0"/>
                <a:cs typeface="Times New Roman" pitchFamily="18" charset="0"/>
              </a:rPr>
              <a:t>Formation of </a:t>
            </a:r>
            <a:r>
              <a:rPr lang="en-US" sz="2500" b="1" i="1" dirty="0" err="1" smtClean="0">
                <a:solidFill>
                  <a:srgbClr val="00B050"/>
                </a:solidFill>
                <a:latin typeface="Times New Roman" pitchFamily="18" charset="0"/>
                <a:cs typeface="Times New Roman" pitchFamily="18" charset="0"/>
              </a:rPr>
              <a:t>Clastic</a:t>
            </a:r>
            <a:r>
              <a:rPr lang="en-US" sz="2500" b="1" i="1" dirty="0" smtClean="0">
                <a:solidFill>
                  <a:srgbClr val="00B050"/>
                </a:solidFill>
                <a:latin typeface="Times New Roman" pitchFamily="18" charset="0"/>
                <a:cs typeface="Times New Roman" pitchFamily="18" charset="0"/>
              </a:rPr>
              <a:t> Sediments and Sedimentary Rocks</a:t>
            </a:r>
            <a:br>
              <a:rPr lang="en-US" sz="2500" b="1" i="1" dirty="0" smtClean="0">
                <a:solidFill>
                  <a:srgbClr val="00B050"/>
                </a:solidFill>
                <a:latin typeface="Times New Roman" pitchFamily="18" charset="0"/>
                <a:cs typeface="Times New Roman" pitchFamily="18" charset="0"/>
              </a:rPr>
            </a:br>
            <a:endParaRPr lang="en-US" sz="2500" b="1" i="1" dirty="0">
              <a:solidFill>
                <a:srgbClr val="00B050"/>
              </a:solidFill>
              <a:latin typeface="Times New Roman" pitchFamily="18" charset="0"/>
              <a:cs typeface="Times New Roman" pitchFamily="18" charset="0"/>
            </a:endParaRPr>
          </a:p>
        </p:txBody>
      </p:sp>
      <p:sp>
        <p:nvSpPr>
          <p:cNvPr id="5" name="Content Placeholder 4"/>
          <p:cNvSpPr>
            <a:spLocks noGrp="1"/>
          </p:cNvSpPr>
          <p:nvPr>
            <p:ph idx="1"/>
          </p:nvPr>
        </p:nvSpPr>
        <p:spPr>
          <a:xfrm>
            <a:off x="457200" y="1524000"/>
            <a:ext cx="8229600" cy="533400"/>
          </a:xfrm>
        </p:spPr>
        <p:txBody>
          <a:bodyPr>
            <a:normAutofit lnSpcReduction="10000"/>
          </a:bodyPr>
          <a:lstStyle/>
          <a:p>
            <a:pPr>
              <a:buNone/>
            </a:pPr>
            <a:r>
              <a:rPr lang="en-US" sz="1600" dirty="0" smtClean="0">
                <a:latin typeface="Times New Roman" pitchFamily="18" charset="0"/>
                <a:cs typeface="Times New Roman" pitchFamily="18" charset="0"/>
              </a:rPr>
              <a:t>The formation of a </a:t>
            </a:r>
            <a:r>
              <a:rPr lang="en-US" sz="1600" dirty="0" err="1" smtClean="0">
                <a:latin typeface="Times New Roman" pitchFamily="18" charset="0"/>
                <a:cs typeface="Times New Roman" pitchFamily="18" charset="0"/>
              </a:rPr>
              <a:t>clastic</a:t>
            </a:r>
            <a:r>
              <a:rPr lang="en-US" sz="1600" dirty="0" smtClean="0">
                <a:latin typeface="Times New Roman" pitchFamily="18" charset="0"/>
                <a:cs typeface="Times New Roman" pitchFamily="18" charset="0"/>
              </a:rPr>
              <a:t> sediment and sedimentary rocks involves five processes:</a:t>
            </a:r>
            <a:br>
              <a:rPr lang="en-US" sz="1600" dirty="0" smtClean="0">
                <a:latin typeface="Times New Roman" pitchFamily="18" charset="0"/>
                <a:cs typeface="Times New Roman" pitchFamily="18" charset="0"/>
              </a:rPr>
            </a:br>
            <a:endParaRPr lang="en-US" sz="1600" dirty="0">
              <a:latin typeface="Times New Roman" pitchFamily="18" charset="0"/>
              <a:cs typeface="Times New Roman" pitchFamily="18" charset="0"/>
            </a:endParaRPr>
          </a:p>
        </p:txBody>
      </p:sp>
      <p:sp>
        <p:nvSpPr>
          <p:cNvPr id="7" name="Rectangle 6"/>
          <p:cNvSpPr/>
          <p:nvPr/>
        </p:nvSpPr>
        <p:spPr>
          <a:xfrm>
            <a:off x="2133600" y="2104072"/>
            <a:ext cx="4572000" cy="1477328"/>
          </a:xfrm>
          <a:prstGeom prst="rect">
            <a:avLst/>
          </a:prstGeom>
        </p:spPr>
        <p:txBody>
          <a:bodyPr>
            <a:spAutoFit/>
          </a:bodyPr>
          <a:lstStyle/>
          <a:p>
            <a:r>
              <a:rPr lang="en-US" dirty="0" smtClean="0"/>
              <a:t>1. </a:t>
            </a:r>
            <a:r>
              <a:rPr lang="en-US" b="1" i="1" dirty="0" smtClean="0"/>
              <a:t>Weathering </a:t>
            </a:r>
            <a:endParaRPr lang="en-US" dirty="0" smtClean="0"/>
          </a:p>
          <a:p>
            <a:r>
              <a:rPr lang="en-US" dirty="0" smtClean="0"/>
              <a:t>2. </a:t>
            </a:r>
            <a:r>
              <a:rPr lang="en-US" b="1" i="1" dirty="0" smtClean="0"/>
              <a:t>Erosion </a:t>
            </a:r>
            <a:endParaRPr lang="en-US" dirty="0" smtClean="0"/>
          </a:p>
          <a:p>
            <a:r>
              <a:rPr lang="en-US" dirty="0" smtClean="0"/>
              <a:t>3. </a:t>
            </a:r>
            <a:r>
              <a:rPr lang="en-US" b="1" i="1" dirty="0" smtClean="0"/>
              <a:t>Transportation </a:t>
            </a:r>
            <a:endParaRPr lang="en-US" dirty="0" smtClean="0"/>
          </a:p>
          <a:p>
            <a:r>
              <a:rPr lang="en-US" dirty="0" smtClean="0"/>
              <a:t>4. </a:t>
            </a:r>
            <a:r>
              <a:rPr lang="en-US" b="1" i="1" dirty="0" smtClean="0"/>
              <a:t>Deposition </a:t>
            </a:r>
            <a:endParaRPr lang="en-US" dirty="0" smtClean="0"/>
          </a:p>
          <a:p>
            <a:r>
              <a:rPr lang="en-US" dirty="0" smtClean="0"/>
              <a:t>5. </a:t>
            </a:r>
            <a:r>
              <a:rPr lang="en-US" b="1" i="1" dirty="0" err="1" smtClean="0"/>
              <a:t>Lithification</a:t>
            </a:r>
            <a:r>
              <a:rPr lang="en-US" b="1" i="1" dirty="0" smtClean="0"/>
              <a:t> (</a:t>
            </a:r>
            <a:r>
              <a:rPr lang="en-US" b="1" i="1" dirty="0" err="1" smtClean="0"/>
              <a:t>Diagenesis</a:t>
            </a:r>
            <a:r>
              <a:rPr lang="en-US" b="1" i="1" dirty="0" smtClean="0"/>
              <a:t>)</a:t>
            </a:r>
            <a:endParaRPr lang="en-US" dirty="0"/>
          </a:p>
        </p:txBody>
      </p:sp>
      <p:pic>
        <p:nvPicPr>
          <p:cNvPr id="8" name="Picture 7"/>
          <p:cNvPicPr/>
          <p:nvPr/>
        </p:nvPicPr>
        <p:blipFill>
          <a:blip r:embed="rId2"/>
          <a:srcRect/>
          <a:stretch>
            <a:fillRect/>
          </a:stretch>
        </p:blipFill>
        <p:spPr bwMode="auto">
          <a:xfrm>
            <a:off x="609600" y="4095030"/>
            <a:ext cx="8077200" cy="2305770"/>
          </a:xfrm>
          <a:prstGeom prst="rect">
            <a:avLst/>
          </a:prstGeom>
          <a:noFill/>
          <a:ln w="9525">
            <a:noFill/>
            <a:miter lim="800000"/>
            <a:headEnd/>
            <a:tailEnd/>
          </a:ln>
        </p:spPr>
      </p:pic>
    </p:spTree>
  </p:cSld>
  <p:clrMapOvr>
    <a:masterClrMapping/>
  </p:clrMapOvr>
  <p:transition>
    <p:pull dir="l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4525963"/>
          </a:xfrm>
        </p:spPr>
        <p:txBody>
          <a:bodyPr>
            <a:normAutofit fontScale="92500"/>
          </a:bodyPr>
          <a:lstStyle/>
          <a:p>
            <a:pPr algn="just">
              <a:buAutoNum type="arabicPeriod"/>
            </a:pPr>
            <a:r>
              <a:rPr lang="en-US" sz="1800" b="1" i="1" dirty="0" smtClean="0">
                <a:latin typeface="Times New Roman" pitchFamily="18" charset="0"/>
                <a:cs typeface="Times New Roman" pitchFamily="18" charset="0"/>
              </a:rPr>
              <a:t>Weathering </a:t>
            </a:r>
            <a:r>
              <a:rPr lang="en-US" sz="1800" dirty="0" smtClean="0">
                <a:latin typeface="Times New Roman" pitchFamily="18" charset="0"/>
                <a:cs typeface="Times New Roman" pitchFamily="18" charset="0"/>
              </a:rPr>
              <a:t>- The first step is transforming solid rock into smaller fragments or dissolved ions by physical and chemical weathering.</a:t>
            </a:r>
          </a:p>
          <a:p>
            <a:pPr algn="just">
              <a:buNone/>
            </a:pPr>
            <a:endParaRPr lang="en-US" sz="18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2. </a:t>
            </a:r>
            <a:r>
              <a:rPr lang="en-US" sz="1800" b="1" i="1" dirty="0" smtClean="0">
                <a:latin typeface="Times New Roman" pitchFamily="18" charset="0"/>
                <a:cs typeface="Times New Roman" pitchFamily="18" charset="0"/>
              </a:rPr>
              <a:t>Erosion </a:t>
            </a:r>
            <a:r>
              <a:rPr lang="en-US" sz="1800" dirty="0" smtClean="0">
                <a:latin typeface="Times New Roman" pitchFamily="18" charset="0"/>
                <a:cs typeface="Times New Roman" pitchFamily="18" charset="0"/>
              </a:rPr>
              <a:t>- Erosion is actually many process which act together to lower the surface of the earth. In terms of producing sediment, erosion begins the transpiration process by moving the weathered products from their original location. This can take place by gravity (mass wasting events like landslides or rock falls), by running water. by wind, or by moving ice. Erosion overlaps with transpiration.</a:t>
            </a:r>
          </a:p>
          <a:p>
            <a:pPr algn="just">
              <a:buNone/>
            </a:pPr>
            <a:endParaRPr lang="en-US" sz="1800" dirty="0" smtClean="0">
              <a:latin typeface="Times New Roman" pitchFamily="18" charset="0"/>
              <a:cs typeface="Times New Roman" pitchFamily="18" charset="0"/>
            </a:endParaRPr>
          </a:p>
          <a:p>
            <a:pPr algn="just">
              <a:buNone/>
            </a:pPr>
            <a:r>
              <a:rPr lang="en-US" sz="1800" b="1" i="1" dirty="0" smtClean="0">
                <a:latin typeface="Times New Roman" pitchFamily="18" charset="0"/>
                <a:cs typeface="Times New Roman" pitchFamily="18" charset="0"/>
              </a:rPr>
              <a:t>3. Transportation </a:t>
            </a:r>
            <a:r>
              <a:rPr lang="en-US" sz="1800" dirty="0" smtClean="0">
                <a:latin typeface="Times New Roman" pitchFamily="18" charset="0"/>
                <a:cs typeface="Times New Roman" pitchFamily="18" charset="0"/>
              </a:rPr>
              <a:t>- Sediment can be transported by sliding down slopes, being picked up</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by the wind, or by being carried by running water in streams, rivers, or ocean currents.</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The distance the sediment is transported and the energy of the transporting medium all</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leave clues in the final sediment that tell us something about the mode of transportation.</a:t>
            </a:r>
          </a:p>
          <a:p>
            <a:pPr>
              <a:buNone/>
            </a:pPr>
            <a:r>
              <a:rPr lang="en-US" sz="1800" dirty="0" smtClean="0"/>
              <a:t/>
            </a:r>
            <a:br>
              <a:rPr lang="en-US" sz="1800" dirty="0" smtClean="0"/>
            </a:br>
            <a:endParaRPr lang="en-US" sz="1800" dirty="0" smtClean="0">
              <a:latin typeface="Times New Roman" pitchFamily="18" charset="0"/>
              <a:cs typeface="Times New Roman" pitchFamily="18" charset="0"/>
            </a:endParaRPr>
          </a:p>
          <a:p>
            <a:pPr>
              <a:buNone/>
            </a:pPr>
            <a:endParaRPr lang="en-US" sz="1800"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a:off x="1219200" y="3962400"/>
            <a:ext cx="6858000" cy="2420451"/>
          </a:xfrm>
          <a:prstGeom prst="rect">
            <a:avLst/>
          </a:prstGeom>
          <a:noFill/>
          <a:ln w="9525">
            <a:noFill/>
            <a:miter lim="800000"/>
            <a:headEnd/>
            <a:tailEnd/>
          </a:ln>
        </p:spPr>
      </p:pic>
    </p:spTree>
  </p:cSld>
  <p:clrMapOvr>
    <a:masterClrMapping/>
  </p:clrMapOvr>
  <p:transition>
    <p:pull dir="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667000"/>
            <a:ext cx="8229600" cy="2133600"/>
          </a:xfrm>
        </p:spPr>
        <p:txBody>
          <a:bodyPr>
            <a:normAutofit/>
          </a:bodyPr>
          <a:lstStyle/>
          <a:p>
            <a:pPr algn="just">
              <a:buNone/>
            </a:pPr>
            <a:r>
              <a:rPr lang="en-US" sz="1800" dirty="0" smtClean="0">
                <a:latin typeface="Times New Roman" pitchFamily="18" charset="0"/>
                <a:cs typeface="Times New Roman" pitchFamily="18" charset="0"/>
              </a:rPr>
              <a:t>5. </a:t>
            </a:r>
            <a:r>
              <a:rPr lang="en-US" sz="1800" b="1" i="1" dirty="0" err="1" smtClean="0">
                <a:latin typeface="Times New Roman" pitchFamily="18" charset="0"/>
                <a:cs typeface="Times New Roman" pitchFamily="18" charset="0"/>
              </a:rPr>
              <a:t>Lithification</a:t>
            </a:r>
            <a:r>
              <a:rPr lang="en-US" sz="1800" b="1" i="1" dirty="0" smtClean="0">
                <a:latin typeface="Times New Roman" pitchFamily="18" charset="0"/>
                <a:cs typeface="Times New Roman" pitchFamily="18" charset="0"/>
              </a:rPr>
              <a:t> (</a:t>
            </a:r>
            <a:r>
              <a:rPr lang="en-US" sz="1800" b="1" i="1" dirty="0" err="1" smtClean="0">
                <a:latin typeface="Times New Roman" pitchFamily="18" charset="0"/>
                <a:cs typeface="Times New Roman" pitchFamily="18" charset="0"/>
              </a:rPr>
              <a:t>Diagenesis</a:t>
            </a:r>
            <a:r>
              <a:rPr lang="en-US" sz="1800" b="1" i="1" dirty="0" smtClean="0">
                <a:latin typeface="Times New Roman" pitchFamily="18" charset="0"/>
                <a:cs typeface="Times New Roman" pitchFamily="18" charset="0"/>
              </a:rPr>
              <a:t>) </a:t>
            </a:r>
            <a:r>
              <a:rPr lang="en-US" sz="1800" dirty="0" smtClean="0">
                <a:latin typeface="Times New Roman" pitchFamily="18" charset="0"/>
                <a:cs typeface="Times New Roman" pitchFamily="18" charset="0"/>
              </a:rPr>
              <a:t>- </a:t>
            </a:r>
            <a:r>
              <a:rPr lang="en-US" sz="1800" dirty="0" err="1" smtClean="0">
                <a:latin typeface="Times New Roman" pitchFamily="18" charset="0"/>
                <a:cs typeface="Times New Roman" pitchFamily="18" charset="0"/>
              </a:rPr>
              <a:t>Lithification</a:t>
            </a:r>
            <a:r>
              <a:rPr lang="en-US" sz="1800" dirty="0" smtClean="0">
                <a:latin typeface="Times New Roman" pitchFamily="18" charset="0"/>
                <a:cs typeface="Times New Roman" pitchFamily="18" charset="0"/>
              </a:rPr>
              <a:t> is the process that turns sediment into rock. The first stage of the process is compaction. Compaction occurs as the weight of the overlying material increases. Compaction forces the grains closer together, reducing pore space and eliminating some of the contained water. Some of this water may carry mineral components in solution, and these constituents may later precipitate as new minerals in the pore spaces. This causes cementation, which will then start to bind the individual</a:t>
            </a:r>
          </a:p>
          <a:p>
            <a:pPr>
              <a:buNone/>
            </a:pPr>
            <a:endParaRPr lang="en-US" sz="1800"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a:off x="1371600" y="4380991"/>
            <a:ext cx="6781800" cy="2400809"/>
          </a:xfrm>
          <a:prstGeom prst="rect">
            <a:avLst/>
          </a:prstGeom>
          <a:noFill/>
          <a:ln w="9525">
            <a:noFill/>
            <a:miter lim="800000"/>
            <a:headEnd/>
            <a:tailEnd/>
          </a:ln>
        </p:spPr>
      </p:pic>
      <p:pic>
        <p:nvPicPr>
          <p:cNvPr id="30722" name="Picture 2" descr="Image result for Deposition rock"/>
          <p:cNvPicPr>
            <a:picLocks noChangeAspect="1" noChangeArrowheads="1"/>
          </p:cNvPicPr>
          <p:nvPr/>
        </p:nvPicPr>
        <p:blipFill>
          <a:blip r:embed="rId3"/>
          <a:srcRect/>
          <a:stretch>
            <a:fillRect/>
          </a:stretch>
        </p:blipFill>
        <p:spPr bwMode="auto">
          <a:xfrm>
            <a:off x="5486400" y="533400"/>
            <a:ext cx="2743200" cy="2081525"/>
          </a:xfrm>
          <a:prstGeom prst="rect">
            <a:avLst/>
          </a:prstGeom>
          <a:noFill/>
        </p:spPr>
      </p:pic>
      <p:sp>
        <p:nvSpPr>
          <p:cNvPr id="7" name="Content Placeholder 2"/>
          <p:cNvSpPr txBox="1">
            <a:spLocks/>
          </p:cNvSpPr>
          <p:nvPr/>
        </p:nvSpPr>
        <p:spPr>
          <a:xfrm>
            <a:off x="533400" y="533400"/>
            <a:ext cx="4876800" cy="2133600"/>
          </a:xfrm>
          <a:prstGeom prst="rect">
            <a:avLst/>
          </a:prstGeom>
        </p:spPr>
        <p:txBody>
          <a:bodyPr vert="horz" lIns="91440" tIns="45720" rIns="91440" bIns="45720" rtlCol="0">
            <a:normAutofit/>
          </a:bodyPr>
          <a:lstStyle/>
          <a:p>
            <a:pPr algn="just">
              <a:buNone/>
            </a:pPr>
            <a:r>
              <a:rPr lang="en-US" sz="1700" dirty="0" smtClean="0">
                <a:latin typeface="Times New Roman" pitchFamily="18" charset="0"/>
                <a:cs typeface="Times New Roman" pitchFamily="18" charset="0"/>
              </a:rPr>
              <a:t>4. </a:t>
            </a:r>
            <a:r>
              <a:rPr lang="en-US" sz="1700" b="1" i="1" dirty="0" smtClean="0">
                <a:latin typeface="Times New Roman" pitchFamily="18" charset="0"/>
                <a:cs typeface="Times New Roman" pitchFamily="18" charset="0"/>
              </a:rPr>
              <a:t>Deposition </a:t>
            </a:r>
            <a:r>
              <a:rPr lang="en-US" sz="1700" dirty="0" smtClean="0">
                <a:latin typeface="Times New Roman" pitchFamily="18" charset="0"/>
                <a:cs typeface="Times New Roman" pitchFamily="18" charset="0"/>
              </a:rPr>
              <a:t>- Sediment is deposited when the energy of the transporting medium becomes too low to continue the transport process. In other words, if the velocity of the transporting medium becomes too low to transport sediment, the sediment will fall out and become deposited. The final sediment thus reflects the energy of the transporting medium.</a:t>
            </a:r>
          </a:p>
        </p:txBody>
      </p:sp>
    </p:spTree>
  </p:cSld>
  <p:clrMapOvr>
    <a:masterClrMapping/>
  </p:clrMapOvr>
  <p:transition>
    <p:pull dir="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1"/>
            <a:ext cx="8229600" cy="685799"/>
          </a:xfrm>
        </p:spPr>
        <p:txBody>
          <a:bodyPr>
            <a:normAutofit/>
          </a:bodyPr>
          <a:lstStyle/>
          <a:p>
            <a:pPr>
              <a:buNone/>
            </a:pPr>
            <a:r>
              <a:rPr lang="en-US" sz="2500" b="1" i="1" dirty="0" smtClean="0">
                <a:solidFill>
                  <a:srgbClr val="00B050"/>
                </a:solidFill>
                <a:latin typeface="Times New Roman" pitchFamily="18" charset="0"/>
                <a:cs typeface="Times New Roman" pitchFamily="18" charset="0"/>
              </a:rPr>
              <a:t>Sediment Maturity</a:t>
            </a:r>
          </a:p>
          <a:p>
            <a:endParaRPr lang="en-US" sz="2500" b="1" i="1" dirty="0">
              <a:solidFill>
                <a:srgbClr val="00B050"/>
              </a:solidFill>
              <a:latin typeface="Times New Roman" pitchFamily="18" charset="0"/>
              <a:cs typeface="Times New Roman" pitchFamily="18" charset="0"/>
            </a:endParaRPr>
          </a:p>
        </p:txBody>
      </p:sp>
      <p:sp>
        <p:nvSpPr>
          <p:cNvPr id="29697" name="Rectangle 1"/>
          <p:cNvSpPr>
            <a:spLocks noChangeArrowheads="1"/>
          </p:cNvSpPr>
          <p:nvPr/>
        </p:nvSpPr>
        <p:spPr bwMode="auto">
          <a:xfrm>
            <a:off x="533400" y="1066800"/>
            <a:ext cx="8153400" cy="47089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Sediment Maturity refers to the length of time that the sediment has been in the sedimentary</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cycle. Texturally mature sediment is sediment that is well rounded, (as rounding increases</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with transport distance and time) and well sorted (as sorting gets better as larger </a:t>
            </a:r>
            <a:r>
              <a:rPr kumimoji="0" lang="en-US" sz="15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clasts</a:t>
            </a: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are left</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behind and smaller </a:t>
            </a:r>
            <a:r>
              <a:rPr kumimoji="0" lang="en-US" sz="1500"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clasts</a:t>
            </a: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are carried away. Because the weathering processes continues during</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sediment transport, mineral grains that are unstable near the surface become less common as</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distance of transport or time in the cycle increases. Thus compositionally mature sediment</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is composed of only the most stable minerals.</a:t>
            </a:r>
            <a:endParaRPr kumimoji="0" lang="en-US"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For example a poorly sediment containing glassy angular volcanic fragments, olivine crystals</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and plagioclase is texturally immature because the fragments are angular, indicating they have</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not been transported very far and the sediment is poorly sorted, indicating that little time has</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been involved in separating larger fragments from smaller fragments. It is compositionally</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immature because it contains unstable glass along with minerals that are not very stable near</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the surface - olivine and plagioclase.</a:t>
            </a:r>
            <a:endParaRPr kumimoji="0" lang="en-US"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On the other hand a well sorted beach sand consisting mainly of well rounded quartz grains is</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texturally mature because the grains are rounded, indicating a long time in the transportation</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cycle, and the sediment is well sorted, also indicative of the long time required to separate the</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coarser grained material and finer grained material from the sand. The beach sand is</a:t>
            </a:r>
            <a:b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sz="15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compositionally mature because it is made up only of quartz which is very stable at the earth's surface.</a:t>
            </a:r>
            <a:endParaRPr kumimoji="0" lang="en-US"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zoom dir="in"/>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4495800" cy="715962"/>
          </a:xfrm>
        </p:spPr>
        <p:txBody>
          <a:bodyPr>
            <a:normAutofit fontScale="90000"/>
          </a:bodyPr>
          <a:lstStyle/>
          <a:p>
            <a:r>
              <a:rPr lang="en-US" sz="3000" b="1" i="1" dirty="0" smtClean="0">
                <a:solidFill>
                  <a:srgbClr val="00B050"/>
                </a:solidFill>
                <a:latin typeface="Times New Roman" pitchFamily="18" charset="0"/>
                <a:cs typeface="Times New Roman" pitchFamily="18" charset="0"/>
              </a:rPr>
              <a:t>Different </a:t>
            </a:r>
            <a:r>
              <a:rPr lang="en-US" sz="3000" b="1" i="1" dirty="0" err="1" smtClean="0">
                <a:solidFill>
                  <a:srgbClr val="00B050"/>
                </a:solidFill>
                <a:latin typeface="Times New Roman" pitchFamily="18" charset="0"/>
                <a:cs typeface="Times New Roman" pitchFamily="18" charset="0"/>
              </a:rPr>
              <a:t>Clastic</a:t>
            </a:r>
            <a:r>
              <a:rPr lang="en-US" sz="3000" b="1" i="1" dirty="0" smtClean="0">
                <a:solidFill>
                  <a:srgbClr val="00B050"/>
                </a:solidFill>
                <a:latin typeface="Times New Roman" pitchFamily="18" charset="0"/>
                <a:cs typeface="Times New Roman" pitchFamily="18" charset="0"/>
              </a:rPr>
              <a:t> </a:t>
            </a:r>
            <a:br>
              <a:rPr lang="en-US" sz="3000" b="1" i="1" dirty="0" smtClean="0">
                <a:solidFill>
                  <a:srgbClr val="00B050"/>
                </a:solidFill>
                <a:latin typeface="Times New Roman" pitchFamily="18" charset="0"/>
                <a:cs typeface="Times New Roman" pitchFamily="18" charset="0"/>
              </a:rPr>
            </a:br>
            <a:r>
              <a:rPr lang="en-US" sz="3000" b="1" i="1" dirty="0" smtClean="0">
                <a:solidFill>
                  <a:srgbClr val="00B050"/>
                </a:solidFill>
                <a:latin typeface="Times New Roman" pitchFamily="18" charset="0"/>
                <a:cs typeface="Times New Roman" pitchFamily="18" charset="0"/>
              </a:rPr>
              <a:t>Sedimentary Rocks</a:t>
            </a:r>
            <a:endParaRPr lang="en-US" sz="3000" i="1" dirty="0">
              <a:solidFill>
                <a:srgbClr val="00B050"/>
              </a:solidFill>
              <a:latin typeface="Times New Roman" pitchFamily="18" charset="0"/>
              <a:cs typeface="Times New Roman" pitchFamily="18" charset="0"/>
            </a:endParaRPr>
          </a:p>
        </p:txBody>
      </p:sp>
      <p:pic>
        <p:nvPicPr>
          <p:cNvPr id="4" name="Picture 3"/>
          <p:cNvPicPr/>
          <p:nvPr/>
        </p:nvPicPr>
        <p:blipFill>
          <a:blip r:embed="rId2" cstate="print"/>
          <a:srcRect/>
          <a:stretch>
            <a:fillRect/>
          </a:stretch>
        </p:blipFill>
        <p:spPr bwMode="auto">
          <a:xfrm>
            <a:off x="533400" y="1905000"/>
            <a:ext cx="3962400" cy="2819400"/>
          </a:xfrm>
          <a:prstGeom prst="rect">
            <a:avLst/>
          </a:prstGeom>
          <a:noFill/>
          <a:ln w="9525">
            <a:noFill/>
            <a:miter lim="800000"/>
            <a:headEnd/>
            <a:tailEnd/>
          </a:ln>
        </p:spPr>
      </p:pic>
      <p:pic>
        <p:nvPicPr>
          <p:cNvPr id="28674" name="Picture 2" descr="Image result for Different Clastic Sedimentary Rocks"/>
          <p:cNvPicPr>
            <a:picLocks noChangeAspect="1" noChangeArrowheads="1"/>
          </p:cNvPicPr>
          <p:nvPr/>
        </p:nvPicPr>
        <p:blipFill>
          <a:blip r:embed="rId3"/>
          <a:srcRect/>
          <a:stretch>
            <a:fillRect/>
          </a:stretch>
        </p:blipFill>
        <p:spPr bwMode="auto">
          <a:xfrm>
            <a:off x="4611251" y="0"/>
            <a:ext cx="4532750" cy="6858000"/>
          </a:xfrm>
          <a:prstGeom prst="rect">
            <a:avLst/>
          </a:prstGeom>
          <a:noFill/>
        </p:spPr>
      </p:pic>
      <p:sp>
        <p:nvSpPr>
          <p:cNvPr id="6" name="Rectangle 5"/>
          <p:cNvSpPr/>
          <p:nvPr/>
        </p:nvSpPr>
        <p:spPr>
          <a:xfrm>
            <a:off x="1447800" y="1905000"/>
            <a:ext cx="762000" cy="2819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zoom/>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i="1" dirty="0" smtClean="0">
                <a:solidFill>
                  <a:srgbClr val="00B0F0"/>
                </a:solidFill>
                <a:latin typeface="Times New Roman" pitchFamily="18" charset="0"/>
                <a:cs typeface="Times New Roman" pitchFamily="18" charset="0"/>
              </a:rPr>
              <a:t>Conglomerates and Breccias</a:t>
            </a:r>
            <a:endParaRPr lang="en-US" dirty="0">
              <a:solidFill>
                <a:srgbClr val="00B0F0"/>
              </a:solidFill>
              <a:latin typeface="Times New Roman" pitchFamily="18" charset="0"/>
              <a:cs typeface="Times New Roman" pitchFamily="18" charset="0"/>
            </a:endParaRPr>
          </a:p>
        </p:txBody>
      </p:sp>
      <p:sp>
        <p:nvSpPr>
          <p:cNvPr id="27649" name="Rectangle 1"/>
          <p:cNvSpPr>
            <a:spLocks noChangeArrowheads="1"/>
          </p:cNvSpPr>
          <p:nvPr/>
        </p:nvSpPr>
        <p:spPr bwMode="auto">
          <a:xfrm>
            <a:off x="457200" y="1447800"/>
            <a:ext cx="8153400" cy="20313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Conglomerate and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Breccia</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are rocks that contain an abundance of coarse grained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clasts</a:t>
            </a:r>
            <a:r>
              <a:rPr lang="en-US" dirty="0" smtClean="0">
                <a:solidFill>
                  <a:srgbClr val="000000"/>
                </a:solidFill>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(pebbles, cobbles, or boulders).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a </a:t>
            </a:r>
            <a:r>
              <a:rPr kumimoji="0" lang="en-US"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conglomerate</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the coarse grained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clasts</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are well rounded,</a:t>
            </a:r>
            <a:r>
              <a:rPr kumimoji="0" lang="en-US"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indicating that they spent considerable time in the transportation process and were ultimately</a:t>
            </a:r>
            <a:r>
              <a:rPr kumimoji="0" lang="en-US"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deposited in a high energy environment capable of carrying the large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clasts</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p>
          <a:p>
            <a:pPr marL="0" marR="0" lvl="0" indent="0" algn="just"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In a </a:t>
            </a:r>
            <a:r>
              <a:rPr kumimoji="0" lang="en-US" b="1"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breccia</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the</a:t>
            </a:r>
            <a:r>
              <a:rPr kumimoji="0" lang="en-US"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coarse grained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clasts</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are very angular, indicating the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the</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clasts</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spent little time in the</a:t>
            </a:r>
            <a:r>
              <a:rPr kumimoji="0" lang="en-US" b="0" i="0" u="none" strike="noStrike" cap="none" normalizeH="0" dirty="0" smtClean="0">
                <a:ln>
                  <a:noFill/>
                </a:ln>
                <a:solidFill>
                  <a:srgbClr val="000000"/>
                </a:solidFill>
                <a:effectLst/>
                <a:latin typeface="Times New Roman" pitchFamily="18" charset="0"/>
                <a:ea typeface="Times New Roman" pitchFamily="18" charset="0"/>
                <a:cs typeface="Times New Roman" pitchFamily="18" charset="0"/>
              </a:rPr>
              <a: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transportation cycle.</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7655" name="Picture 7" descr="Image result for Breccias"/>
          <p:cNvPicPr>
            <a:picLocks noChangeAspect="1" noChangeArrowheads="1"/>
          </p:cNvPicPr>
          <p:nvPr/>
        </p:nvPicPr>
        <p:blipFill>
          <a:blip r:embed="rId2" cstate="print"/>
          <a:srcRect/>
          <a:stretch>
            <a:fillRect/>
          </a:stretch>
        </p:blipFill>
        <p:spPr bwMode="auto">
          <a:xfrm>
            <a:off x="838200" y="3581400"/>
            <a:ext cx="3505200" cy="2514600"/>
          </a:xfrm>
          <a:prstGeom prst="rect">
            <a:avLst/>
          </a:prstGeom>
          <a:noFill/>
        </p:spPr>
      </p:pic>
      <p:pic>
        <p:nvPicPr>
          <p:cNvPr id="27657" name="Picture 9" descr="Image result for Conglomerates"/>
          <p:cNvPicPr>
            <a:picLocks noChangeAspect="1" noChangeArrowheads="1"/>
          </p:cNvPicPr>
          <p:nvPr/>
        </p:nvPicPr>
        <p:blipFill>
          <a:blip r:embed="rId3"/>
          <a:srcRect b="4521"/>
          <a:stretch>
            <a:fillRect/>
          </a:stretch>
        </p:blipFill>
        <p:spPr bwMode="auto">
          <a:xfrm>
            <a:off x="4800600" y="3581400"/>
            <a:ext cx="3571875" cy="2514600"/>
          </a:xfrm>
          <a:prstGeom prst="rect">
            <a:avLst/>
          </a:prstGeom>
          <a:noFill/>
        </p:spPr>
      </p:pic>
      <p:sp>
        <p:nvSpPr>
          <p:cNvPr id="9" name="Rectangle 8"/>
          <p:cNvSpPr/>
          <p:nvPr/>
        </p:nvSpPr>
        <p:spPr>
          <a:xfrm>
            <a:off x="1752600" y="6096000"/>
            <a:ext cx="1518364" cy="369332"/>
          </a:xfrm>
          <a:prstGeom prst="rect">
            <a:avLst/>
          </a:prstGeom>
        </p:spPr>
        <p:txBody>
          <a:bodyPr wrap="none">
            <a:spAutoFit/>
          </a:bodyPr>
          <a:lstStyle/>
          <a:p>
            <a:r>
              <a:rPr lang="en-US" b="1" dirty="0" smtClean="0">
                <a:solidFill>
                  <a:srgbClr val="000000"/>
                </a:solidFill>
                <a:latin typeface="Times New Roman" pitchFamily="18" charset="0"/>
                <a:ea typeface="Times New Roman" pitchFamily="18" charset="0"/>
                <a:cs typeface="Times New Roman" pitchFamily="18" charset="0"/>
              </a:rPr>
              <a:t>conglomerate</a:t>
            </a:r>
            <a:endParaRPr lang="en-US" dirty="0"/>
          </a:p>
        </p:txBody>
      </p:sp>
      <p:sp>
        <p:nvSpPr>
          <p:cNvPr id="10" name="Rectangle 9"/>
          <p:cNvSpPr/>
          <p:nvPr/>
        </p:nvSpPr>
        <p:spPr>
          <a:xfrm>
            <a:off x="6248400" y="6096000"/>
            <a:ext cx="898644" cy="369332"/>
          </a:xfrm>
          <a:prstGeom prst="rect">
            <a:avLst/>
          </a:prstGeom>
        </p:spPr>
        <p:txBody>
          <a:bodyPr wrap="none">
            <a:spAutoFit/>
          </a:bodyPr>
          <a:lstStyle/>
          <a:p>
            <a:r>
              <a:rPr lang="en-US" b="1" dirty="0" err="1" smtClean="0">
                <a:solidFill>
                  <a:srgbClr val="000000"/>
                </a:solidFill>
                <a:latin typeface="Times New Roman" pitchFamily="18" charset="0"/>
                <a:ea typeface="Times New Roman" pitchFamily="18" charset="0"/>
                <a:cs typeface="Times New Roman" pitchFamily="18" charset="0"/>
              </a:rPr>
              <a:t>breccia</a:t>
            </a:r>
            <a:endParaRPr lang="en-US" dirty="0"/>
          </a:p>
        </p:txBody>
      </p:sp>
    </p:spTree>
  </p:cSld>
  <p:clrMapOvr>
    <a:masterClrMapping/>
  </p:clrMapOvr>
  <p:transition>
    <p:wheel spokes="1"/>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20" name="Picture 4" descr="Image result for Conglomerates"/>
          <p:cNvPicPr>
            <a:picLocks noChangeAspect="1" noChangeArrowheads="1"/>
          </p:cNvPicPr>
          <p:nvPr/>
        </p:nvPicPr>
        <p:blipFill>
          <a:blip r:embed="rId2"/>
          <a:srcRect/>
          <a:stretch>
            <a:fillRect/>
          </a:stretch>
        </p:blipFill>
        <p:spPr bwMode="auto">
          <a:xfrm>
            <a:off x="-1" y="0"/>
            <a:ext cx="9166377" cy="6858000"/>
          </a:xfrm>
          <a:prstGeom prst="rect">
            <a:avLst/>
          </a:prstGeom>
          <a:noFill/>
        </p:spPr>
      </p:pic>
    </p:spTree>
  </p:cSld>
  <p:clrMapOvr>
    <a:masterClrMapping/>
  </p:clrMapOvr>
  <p:transition>
    <p:wheel spokes="2"/>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371600"/>
            <a:ext cx="8229600" cy="2514600"/>
          </a:xfrm>
        </p:spPr>
        <p:txBody>
          <a:bodyPr>
            <a:normAutofit/>
          </a:bodyPr>
          <a:lstStyle/>
          <a:p>
            <a:pPr lvl="0"/>
            <a:r>
              <a:rPr lang="en-US" sz="1800" dirty="0" smtClean="0">
                <a:latin typeface="Times New Roman" pitchFamily="18" charset="0"/>
                <a:cs typeface="Times New Roman" pitchFamily="18" charset="0"/>
              </a:rPr>
              <a:t>Sedimentary comes from the </a:t>
            </a:r>
            <a:r>
              <a:rPr lang="en-US" sz="1800" dirty="0" err="1" smtClean="0">
                <a:latin typeface="Times New Roman" pitchFamily="18" charset="0"/>
                <a:cs typeface="Times New Roman" pitchFamily="18" charset="0"/>
              </a:rPr>
              <a:t>latin</a:t>
            </a:r>
            <a:r>
              <a:rPr lang="en-US" sz="1800" dirty="0" smtClean="0">
                <a:latin typeface="Times New Roman" pitchFamily="18" charset="0"/>
                <a:cs typeface="Times New Roman" pitchFamily="18" charset="0"/>
              </a:rPr>
              <a:t> word “</a:t>
            </a:r>
            <a:r>
              <a:rPr lang="en-US" sz="1800" dirty="0" err="1" smtClean="0">
                <a:latin typeface="Times New Roman" pitchFamily="18" charset="0"/>
                <a:cs typeface="Times New Roman" pitchFamily="18" charset="0"/>
              </a:rPr>
              <a:t>Sedimentum</a:t>
            </a:r>
            <a:r>
              <a:rPr lang="en-US" sz="1800" dirty="0" smtClean="0">
                <a:latin typeface="Times New Roman" pitchFamily="18" charset="0"/>
                <a:cs typeface="Times New Roman" pitchFamily="18" charset="0"/>
              </a:rPr>
              <a:t>” means settling</a:t>
            </a:r>
          </a:p>
          <a:p>
            <a:pPr lvl="0"/>
            <a:r>
              <a:rPr lang="en-US" sz="1800" dirty="0" smtClean="0">
                <a:latin typeface="Times New Roman" pitchFamily="18" charset="0"/>
                <a:cs typeface="Times New Roman" pitchFamily="18" charset="0"/>
              </a:rPr>
              <a:t>Sedimentary rocks result from mechanical and chemical weathering</a:t>
            </a:r>
          </a:p>
          <a:p>
            <a:pPr lvl="0"/>
            <a:r>
              <a:rPr lang="en-US" sz="1800" dirty="0" smtClean="0">
                <a:latin typeface="Times New Roman" pitchFamily="18" charset="0"/>
                <a:cs typeface="Times New Roman" pitchFamily="18" charset="0"/>
              </a:rPr>
              <a:t>Comprise ~ 5% of Earth’s upper crust</a:t>
            </a:r>
          </a:p>
          <a:p>
            <a:pPr lvl="0"/>
            <a:r>
              <a:rPr lang="en-US" sz="1800" dirty="0" smtClean="0">
                <a:latin typeface="Times New Roman" pitchFamily="18" charset="0"/>
                <a:cs typeface="Times New Roman" pitchFamily="18" charset="0"/>
              </a:rPr>
              <a:t>About 75% of rocks at surface</a:t>
            </a:r>
          </a:p>
          <a:p>
            <a:pPr lvl="0"/>
            <a:r>
              <a:rPr lang="en-US" sz="1800" dirty="0" smtClean="0">
                <a:latin typeface="Times New Roman" pitchFamily="18" charset="0"/>
                <a:cs typeface="Times New Roman" pitchFamily="18" charset="0"/>
              </a:rPr>
              <a:t>Contain evidence of past environments</a:t>
            </a:r>
          </a:p>
          <a:p>
            <a:pPr lvl="2"/>
            <a:r>
              <a:rPr lang="en-US" sz="1800" dirty="0" smtClean="0">
                <a:latin typeface="Times New Roman" pitchFamily="18" charset="0"/>
                <a:cs typeface="Times New Roman" pitchFamily="18" charset="0"/>
              </a:rPr>
              <a:t>Record how sediment is transported</a:t>
            </a:r>
          </a:p>
          <a:p>
            <a:pPr lvl="2"/>
            <a:r>
              <a:rPr lang="en-US" sz="1800" dirty="0" smtClean="0">
                <a:latin typeface="Times New Roman" pitchFamily="18" charset="0"/>
                <a:cs typeface="Times New Roman" pitchFamily="18" charset="0"/>
              </a:rPr>
              <a:t>Often contain fossils</a:t>
            </a:r>
          </a:p>
          <a:p>
            <a:pPr>
              <a:buNone/>
            </a:pPr>
            <a:endParaRPr lang="en-US" sz="1800" dirty="0" smtClean="0">
              <a:latin typeface="Times New Roman" pitchFamily="18" charset="0"/>
              <a:cs typeface="Times New Roman" pitchFamily="18" charset="0"/>
            </a:endParaRPr>
          </a:p>
          <a:p>
            <a:endParaRPr lang="en-US" sz="1800" dirty="0"/>
          </a:p>
        </p:txBody>
      </p:sp>
      <p:sp>
        <p:nvSpPr>
          <p:cNvPr id="4" name="Title 3"/>
          <p:cNvSpPr>
            <a:spLocks noGrp="1"/>
          </p:cNvSpPr>
          <p:nvPr>
            <p:ph type="title"/>
          </p:nvPr>
        </p:nvSpPr>
        <p:spPr/>
        <p:txBody>
          <a:bodyPr/>
          <a:lstStyle/>
          <a:p>
            <a:r>
              <a:rPr lang="en-US" b="1" i="1" dirty="0" smtClean="0">
                <a:solidFill>
                  <a:srgbClr val="FF0000"/>
                </a:solidFill>
                <a:latin typeface="Times New Roman" pitchFamily="18" charset="0"/>
                <a:cs typeface="Times New Roman" pitchFamily="18" charset="0"/>
              </a:rPr>
              <a:t>Sedimentary Rock</a:t>
            </a:r>
            <a:endParaRPr lang="en-US" dirty="0">
              <a:solidFill>
                <a:srgbClr val="FF0000"/>
              </a:solidFill>
              <a:latin typeface="Times New Roman" pitchFamily="18" charset="0"/>
              <a:cs typeface="Times New Roman" pitchFamily="18" charset="0"/>
            </a:endParaRPr>
          </a:p>
        </p:txBody>
      </p:sp>
      <p:pic>
        <p:nvPicPr>
          <p:cNvPr id="10242" name="Picture 2" descr="Image result for sedimentary rock"/>
          <p:cNvPicPr>
            <a:picLocks noChangeAspect="1" noChangeArrowheads="1"/>
          </p:cNvPicPr>
          <p:nvPr/>
        </p:nvPicPr>
        <p:blipFill>
          <a:blip r:embed="rId2"/>
          <a:srcRect/>
          <a:stretch>
            <a:fillRect/>
          </a:stretch>
        </p:blipFill>
        <p:spPr bwMode="auto">
          <a:xfrm>
            <a:off x="4572000" y="3352800"/>
            <a:ext cx="4404032" cy="3429000"/>
          </a:xfrm>
          <a:prstGeom prst="rect">
            <a:avLst/>
          </a:prstGeom>
          <a:noFill/>
        </p:spPr>
      </p:pic>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944562"/>
          </a:xfrm>
        </p:spPr>
        <p:txBody>
          <a:bodyPr>
            <a:normAutofit/>
          </a:bodyPr>
          <a:lstStyle/>
          <a:p>
            <a:r>
              <a:rPr lang="en-US" b="1" i="1" dirty="0" smtClean="0">
                <a:solidFill>
                  <a:srgbClr val="00B0F0"/>
                </a:solidFill>
                <a:latin typeface="Times New Roman" pitchFamily="18" charset="0"/>
                <a:cs typeface="Times New Roman" pitchFamily="18" charset="0"/>
              </a:rPr>
              <a:t>Sandstones</a:t>
            </a:r>
            <a:endParaRPr lang="en-US" dirty="0">
              <a:solidFill>
                <a:srgbClr val="00B0F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2895600"/>
          </a:xfrm>
        </p:spPr>
        <p:txBody>
          <a:bodyPr>
            <a:normAutofit/>
          </a:bodyPr>
          <a:lstStyle/>
          <a:p>
            <a:pPr algn="just">
              <a:buNone/>
            </a:pPr>
            <a:r>
              <a:rPr lang="en-US" sz="1800" dirty="0" smtClean="0">
                <a:latin typeface="Times New Roman" pitchFamily="18" charset="0"/>
                <a:cs typeface="Times New Roman" pitchFamily="18" charset="0"/>
              </a:rPr>
              <a:t>A Sandstone is made of sand-sized particles and forms in many different depositional </a:t>
            </a:r>
          </a:p>
          <a:p>
            <a:pPr algn="just">
              <a:buNone/>
            </a:pPr>
            <a:r>
              <a:rPr lang="en-US" sz="1800" dirty="0" smtClean="0">
                <a:latin typeface="Times New Roman" pitchFamily="18" charset="0"/>
                <a:cs typeface="Times New Roman" pitchFamily="18" charset="0"/>
              </a:rPr>
              <a:t>settings. Texture and composition permit historic interpretation of the transport and </a:t>
            </a:r>
          </a:p>
          <a:p>
            <a:pPr algn="just">
              <a:buNone/>
            </a:pPr>
            <a:r>
              <a:rPr lang="en-US" sz="1800" dirty="0" smtClean="0">
                <a:latin typeface="Times New Roman" pitchFamily="18" charset="0"/>
                <a:cs typeface="Times New Roman" pitchFamily="18" charset="0"/>
              </a:rPr>
              <a:t>depositional cycle and sometimes allows determination of the source. Quartz is, by far, </a:t>
            </a:r>
          </a:p>
          <a:p>
            <a:pPr algn="just">
              <a:buNone/>
            </a:pPr>
            <a:r>
              <a:rPr lang="en-US" sz="1800" dirty="0" smtClean="0">
                <a:latin typeface="Times New Roman" pitchFamily="18" charset="0"/>
                <a:cs typeface="Times New Roman" pitchFamily="18" charset="0"/>
              </a:rPr>
              <a:t>the dominant mineral in sandstones. Still there are other varieties. A Quartz </a:t>
            </a:r>
            <a:r>
              <a:rPr lang="en-US" sz="1800" dirty="0" err="1" smtClean="0">
                <a:latin typeface="Times New Roman" pitchFamily="18" charset="0"/>
                <a:cs typeface="Times New Roman" pitchFamily="18" charset="0"/>
              </a:rPr>
              <a:t>arenite</a:t>
            </a:r>
            <a:r>
              <a:rPr lang="en-US" sz="1800" dirty="0" smtClean="0">
                <a:latin typeface="Times New Roman" pitchFamily="18" charset="0"/>
                <a:cs typeface="Times New Roman" pitchFamily="18" charset="0"/>
              </a:rPr>
              <a:t> – is </a:t>
            </a:r>
          </a:p>
          <a:p>
            <a:pPr algn="just">
              <a:buNone/>
            </a:pPr>
            <a:r>
              <a:rPr lang="en-US" sz="1800" dirty="0" smtClean="0">
                <a:latin typeface="Times New Roman" pitchFamily="18" charset="0"/>
                <a:cs typeface="Times New Roman" pitchFamily="18" charset="0"/>
              </a:rPr>
              <a:t>nearly 100% quartz grains. An </a:t>
            </a:r>
            <a:r>
              <a:rPr lang="en-US" sz="1800" dirty="0" err="1" smtClean="0">
                <a:latin typeface="Times New Roman" pitchFamily="18" charset="0"/>
                <a:cs typeface="Times New Roman" pitchFamily="18" charset="0"/>
              </a:rPr>
              <a:t>Arkose</a:t>
            </a:r>
            <a:r>
              <a:rPr lang="en-US" sz="1800" dirty="0" smtClean="0">
                <a:latin typeface="Times New Roman" pitchFamily="18" charset="0"/>
                <a:cs typeface="Times New Roman" pitchFamily="18" charset="0"/>
              </a:rPr>
              <a:t> contains abundant feldspar. In a </a:t>
            </a:r>
            <a:r>
              <a:rPr lang="en-US" sz="1800" dirty="0" err="1" smtClean="0">
                <a:latin typeface="Times New Roman" pitchFamily="18" charset="0"/>
                <a:cs typeface="Times New Roman" pitchFamily="18" charset="0"/>
              </a:rPr>
              <a:t>lithic</a:t>
            </a:r>
            <a:r>
              <a:rPr lang="en-US" sz="1800" dirty="0" smtClean="0">
                <a:latin typeface="Times New Roman" pitchFamily="18" charset="0"/>
                <a:cs typeface="Times New Roman" pitchFamily="18" charset="0"/>
              </a:rPr>
              <a:t> sandstone, </a:t>
            </a:r>
          </a:p>
          <a:p>
            <a:pPr algn="just">
              <a:buNone/>
            </a:pPr>
            <a:r>
              <a:rPr lang="en-US" sz="1800" dirty="0" smtClean="0">
                <a:latin typeface="Times New Roman" pitchFamily="18" charset="0"/>
                <a:cs typeface="Times New Roman" pitchFamily="18" charset="0"/>
              </a:rPr>
              <a:t>the grains are mostly small rock fragments. A </a:t>
            </a:r>
            <a:r>
              <a:rPr lang="en-US" sz="1800" dirty="0" err="1" smtClean="0">
                <a:latin typeface="Times New Roman" pitchFamily="18" charset="0"/>
                <a:cs typeface="Times New Roman" pitchFamily="18" charset="0"/>
              </a:rPr>
              <a:t>Wacke</a:t>
            </a:r>
            <a:r>
              <a:rPr lang="en-US" sz="1800" dirty="0" smtClean="0">
                <a:latin typeface="Times New Roman" pitchFamily="18" charset="0"/>
                <a:cs typeface="Times New Roman" pitchFamily="18" charset="0"/>
              </a:rPr>
              <a:t> is a sandstone that contains more </a:t>
            </a:r>
          </a:p>
          <a:p>
            <a:pPr algn="just">
              <a:buNone/>
            </a:pPr>
            <a:r>
              <a:rPr lang="en-US" sz="1800" dirty="0" smtClean="0">
                <a:latin typeface="Times New Roman" pitchFamily="18" charset="0"/>
                <a:cs typeface="Times New Roman" pitchFamily="18" charset="0"/>
              </a:rPr>
              <a:t>than 15% mud (silt and clay sized grains). Sandstones are one of the most common </a:t>
            </a:r>
          </a:p>
          <a:p>
            <a:pPr algn="just">
              <a:buNone/>
            </a:pPr>
            <a:r>
              <a:rPr lang="en-US" sz="1800" dirty="0" smtClean="0">
                <a:latin typeface="Times New Roman" pitchFamily="18" charset="0"/>
                <a:cs typeface="Times New Roman" pitchFamily="18" charset="0"/>
              </a:rPr>
              <a:t>types of sedimentary rocks.</a:t>
            </a:r>
            <a:endParaRPr lang="en-US" sz="1800" dirty="0">
              <a:latin typeface="Times New Roman" pitchFamily="18" charset="0"/>
              <a:cs typeface="Times New Roman" pitchFamily="18" charset="0"/>
            </a:endParaRPr>
          </a:p>
        </p:txBody>
      </p:sp>
      <p:pic>
        <p:nvPicPr>
          <p:cNvPr id="26626" name="Picture 2" descr="Image result for Sandstones"/>
          <p:cNvPicPr>
            <a:picLocks noChangeAspect="1" noChangeArrowheads="1"/>
          </p:cNvPicPr>
          <p:nvPr/>
        </p:nvPicPr>
        <p:blipFill>
          <a:blip r:embed="rId2" cstate="print"/>
          <a:srcRect l="1476" t="786"/>
          <a:stretch>
            <a:fillRect/>
          </a:stretch>
        </p:blipFill>
        <p:spPr bwMode="auto">
          <a:xfrm>
            <a:off x="3124200" y="4114800"/>
            <a:ext cx="2055657" cy="2009675"/>
          </a:xfrm>
          <a:prstGeom prst="rect">
            <a:avLst/>
          </a:prstGeom>
          <a:noFill/>
          <a:ln>
            <a:noFill/>
          </a:ln>
        </p:spPr>
      </p:pic>
      <p:pic>
        <p:nvPicPr>
          <p:cNvPr id="26630" name="Picture 6" descr="Related image"/>
          <p:cNvPicPr>
            <a:picLocks noChangeAspect="1" noChangeArrowheads="1"/>
          </p:cNvPicPr>
          <p:nvPr/>
        </p:nvPicPr>
        <p:blipFill>
          <a:blip r:embed="rId3">
            <a:lum bright="10000"/>
          </a:blip>
          <a:srcRect r="8333"/>
          <a:stretch>
            <a:fillRect/>
          </a:stretch>
        </p:blipFill>
        <p:spPr bwMode="auto">
          <a:xfrm>
            <a:off x="5562600" y="4114800"/>
            <a:ext cx="2514600" cy="2057400"/>
          </a:xfrm>
          <a:prstGeom prst="rect">
            <a:avLst/>
          </a:prstGeom>
          <a:noFill/>
        </p:spPr>
      </p:pic>
    </p:spTree>
  </p:cSld>
  <p:clrMapOvr>
    <a:masterClrMapping/>
  </p:clrMapOvr>
  <p:transition>
    <p:wheel spokes="3"/>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4" name="Picture 4" descr="Related image"/>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Rectangle 2"/>
          <p:cNvSpPr/>
          <p:nvPr/>
        </p:nvSpPr>
        <p:spPr>
          <a:xfrm>
            <a:off x="152400" y="6324600"/>
            <a:ext cx="1197764" cy="369332"/>
          </a:xfrm>
          <a:prstGeom prst="rect">
            <a:avLst/>
          </a:prstGeom>
        </p:spPr>
        <p:txBody>
          <a:bodyPr wrap="none">
            <a:spAutoFit/>
          </a:bodyPr>
          <a:lstStyle/>
          <a:p>
            <a:r>
              <a:rPr lang="en-US" b="1" dirty="0" smtClean="0">
                <a:latin typeface="Times New Roman" pitchFamily="18" charset="0"/>
                <a:cs typeface="Times New Roman" pitchFamily="18" charset="0"/>
              </a:rPr>
              <a:t>Sandstone</a:t>
            </a:r>
            <a:endParaRPr lang="en-US" dirty="0"/>
          </a:p>
        </p:txBody>
      </p:sp>
    </p:spTree>
  </p:cSld>
  <p:clrMapOvr>
    <a:masterClrMapping/>
  </p:clrMapOvr>
  <p:transition>
    <p:wheel/>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0838"/>
            <a:ext cx="8229600" cy="792162"/>
          </a:xfrm>
        </p:spPr>
        <p:txBody>
          <a:bodyPr>
            <a:normAutofit/>
          </a:bodyPr>
          <a:lstStyle/>
          <a:p>
            <a:r>
              <a:rPr lang="en-US" b="1" i="1" dirty="0" err="1" smtClean="0">
                <a:solidFill>
                  <a:srgbClr val="00B0F0"/>
                </a:solidFill>
                <a:latin typeface="Times New Roman" pitchFamily="18" charset="0"/>
                <a:cs typeface="Times New Roman" pitchFamily="18" charset="0"/>
              </a:rPr>
              <a:t>Mudrocks</a:t>
            </a:r>
            <a:r>
              <a:rPr lang="en-US" b="1" i="1" dirty="0" smtClean="0">
                <a:solidFill>
                  <a:srgbClr val="00B0F0"/>
                </a:solidFill>
                <a:latin typeface="Times New Roman" pitchFamily="18" charset="0"/>
                <a:cs typeface="Times New Roman" pitchFamily="18" charset="0"/>
              </a:rPr>
              <a:t>/ Mudstone</a:t>
            </a:r>
            <a:endParaRPr lang="en-US" i="1" dirty="0">
              <a:solidFill>
                <a:srgbClr val="00B0F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2971800"/>
          </a:xfrm>
        </p:spPr>
        <p:txBody>
          <a:bodyPr>
            <a:normAutofit/>
          </a:bodyPr>
          <a:lstStyle/>
          <a:p>
            <a:pPr algn="just"/>
            <a:r>
              <a:rPr lang="en-US" sz="1800" dirty="0" err="1" smtClean="0">
                <a:latin typeface="Times New Roman" pitchFamily="18" charset="0"/>
                <a:cs typeface="Times New Roman" pitchFamily="18" charset="0"/>
              </a:rPr>
              <a:t>Mudrocks</a:t>
            </a:r>
            <a:r>
              <a:rPr lang="en-US" sz="1800" dirty="0" smtClean="0">
                <a:latin typeface="Times New Roman" pitchFamily="18" charset="0"/>
                <a:cs typeface="Times New Roman" pitchFamily="18" charset="0"/>
              </a:rPr>
              <a:t> are made of fine grained </a:t>
            </a:r>
            <a:r>
              <a:rPr lang="en-US" sz="1800" dirty="0" err="1" smtClean="0">
                <a:latin typeface="Times New Roman" pitchFamily="18" charset="0"/>
                <a:cs typeface="Times New Roman" pitchFamily="18" charset="0"/>
              </a:rPr>
              <a:t>clasts</a:t>
            </a:r>
            <a:r>
              <a:rPr lang="en-US" sz="1800" dirty="0" smtClean="0">
                <a:latin typeface="Times New Roman" pitchFamily="18" charset="0"/>
                <a:cs typeface="Times New Roman" pitchFamily="18" charset="0"/>
              </a:rPr>
              <a:t> (silt and clay sized) . </a:t>
            </a:r>
          </a:p>
          <a:p>
            <a:pPr algn="just"/>
            <a:r>
              <a:rPr lang="en-US" sz="1800" dirty="0" smtClean="0">
                <a:latin typeface="Times New Roman" pitchFamily="18" charset="0"/>
                <a:cs typeface="Times New Roman" pitchFamily="18" charset="0"/>
              </a:rPr>
              <a:t>A </a:t>
            </a:r>
            <a:r>
              <a:rPr lang="en-US" sz="1800" b="1" dirty="0" smtClean="0">
                <a:latin typeface="Times New Roman" pitchFamily="18" charset="0"/>
                <a:cs typeface="Times New Roman" pitchFamily="18" charset="0"/>
              </a:rPr>
              <a:t>siltstone</a:t>
            </a:r>
            <a:r>
              <a:rPr lang="en-US" sz="1800" dirty="0" smtClean="0">
                <a:latin typeface="Times New Roman" pitchFamily="18" charset="0"/>
                <a:cs typeface="Times New Roman" pitchFamily="18" charset="0"/>
              </a:rPr>
              <a:t> is one variety that consists of silt-sized fragments. </a:t>
            </a:r>
          </a:p>
          <a:p>
            <a:pPr algn="just"/>
            <a:r>
              <a:rPr lang="en-US" sz="1800" dirty="0" smtClean="0">
                <a:latin typeface="Times New Roman" pitchFamily="18" charset="0"/>
                <a:cs typeface="Times New Roman" pitchFamily="18" charset="0"/>
              </a:rPr>
              <a:t>A </a:t>
            </a:r>
            <a:r>
              <a:rPr lang="en-US" sz="1800" b="1" dirty="0" smtClean="0">
                <a:latin typeface="Times New Roman" pitchFamily="18" charset="0"/>
                <a:cs typeface="Times New Roman" pitchFamily="18" charset="0"/>
              </a:rPr>
              <a:t>shale</a:t>
            </a:r>
            <a:r>
              <a:rPr lang="en-US" sz="1800" dirty="0" smtClean="0">
                <a:latin typeface="Times New Roman" pitchFamily="18" charset="0"/>
                <a:cs typeface="Times New Roman" pitchFamily="18" charset="0"/>
              </a:rPr>
              <a:t> is composed of clay sized particles and is a rock that tends to break into thin flat fragments (See figure 7.6e in your text). </a:t>
            </a:r>
          </a:p>
          <a:p>
            <a:pPr algn="just"/>
            <a:r>
              <a:rPr lang="en-US" sz="1800" dirty="0" smtClean="0">
                <a:latin typeface="Times New Roman" pitchFamily="18" charset="0"/>
                <a:cs typeface="Times New Roman" pitchFamily="18" charset="0"/>
              </a:rPr>
              <a:t>A mudstone is similar to a shale, but does not break into thin flat fragments. Organic-rich </a:t>
            </a:r>
            <a:r>
              <a:rPr lang="en-US" sz="1800" dirty="0" err="1" smtClean="0">
                <a:latin typeface="Times New Roman" pitchFamily="18" charset="0"/>
                <a:cs typeface="Times New Roman" pitchFamily="18" charset="0"/>
              </a:rPr>
              <a:t>shales</a:t>
            </a:r>
            <a:r>
              <a:rPr lang="en-US" sz="1800" dirty="0" smtClean="0">
                <a:latin typeface="Times New Roman" pitchFamily="18" charset="0"/>
                <a:cs typeface="Times New Roman" pitchFamily="18" charset="0"/>
              </a:rPr>
              <a:t> are the source of petroleum.</a:t>
            </a:r>
          </a:p>
          <a:p>
            <a:pPr algn="just"/>
            <a:r>
              <a:rPr lang="en-US" sz="1800" dirty="0" smtClean="0">
                <a:latin typeface="Times New Roman" pitchFamily="18" charset="0"/>
                <a:cs typeface="Times New Roman" pitchFamily="18" charset="0"/>
              </a:rPr>
              <a:t>Fine grained </a:t>
            </a:r>
            <a:r>
              <a:rPr lang="en-US" sz="1800" dirty="0" err="1" smtClean="0">
                <a:latin typeface="Times New Roman" pitchFamily="18" charset="0"/>
                <a:cs typeface="Times New Roman" pitchFamily="18" charset="0"/>
              </a:rPr>
              <a:t>clastics</a:t>
            </a:r>
            <a:r>
              <a:rPr lang="en-US" sz="1800" dirty="0" smtClean="0">
                <a:latin typeface="Times New Roman" pitchFamily="18" charset="0"/>
                <a:cs typeface="Times New Roman" pitchFamily="18" charset="0"/>
              </a:rPr>
              <a:t> are deposited in non-agitated water, calm water, where there is little energy to continue to transport the small grains. Thus </a:t>
            </a:r>
            <a:r>
              <a:rPr lang="en-US" sz="1800" dirty="0" err="1" smtClean="0">
                <a:latin typeface="Times New Roman" pitchFamily="18" charset="0"/>
                <a:cs typeface="Times New Roman" pitchFamily="18" charset="0"/>
              </a:rPr>
              <a:t>mudrocks</a:t>
            </a:r>
            <a:r>
              <a:rPr lang="en-US" sz="1800" dirty="0" smtClean="0">
                <a:latin typeface="Times New Roman" pitchFamily="18" charset="0"/>
                <a:cs typeface="Times New Roman" pitchFamily="18" charset="0"/>
              </a:rPr>
              <a:t> form in deep water ocean basins and lakes.</a:t>
            </a:r>
          </a:p>
          <a:p>
            <a:pPr>
              <a:buNone/>
            </a:pPr>
            <a:endParaRPr lang="en-US" sz="1800" dirty="0">
              <a:latin typeface="Times New Roman" pitchFamily="18" charset="0"/>
              <a:cs typeface="Times New Roman" pitchFamily="18" charset="0"/>
            </a:endParaRPr>
          </a:p>
        </p:txBody>
      </p:sp>
      <p:pic>
        <p:nvPicPr>
          <p:cNvPr id="24578" name="Picture 2" descr="Image result for siltstone"/>
          <p:cNvPicPr>
            <a:picLocks noChangeAspect="1" noChangeArrowheads="1"/>
          </p:cNvPicPr>
          <p:nvPr/>
        </p:nvPicPr>
        <p:blipFill>
          <a:blip r:embed="rId2"/>
          <a:srcRect l="10000" t="3913" r="8333" b="8056"/>
          <a:stretch>
            <a:fillRect/>
          </a:stretch>
        </p:blipFill>
        <p:spPr bwMode="auto">
          <a:xfrm>
            <a:off x="1600200" y="3897868"/>
            <a:ext cx="2590800" cy="2379306"/>
          </a:xfrm>
          <a:prstGeom prst="rect">
            <a:avLst/>
          </a:prstGeom>
          <a:noFill/>
        </p:spPr>
      </p:pic>
      <p:pic>
        <p:nvPicPr>
          <p:cNvPr id="24580" name="Picture 4" descr="Image result for shale"/>
          <p:cNvPicPr>
            <a:picLocks noChangeAspect="1" noChangeArrowheads="1"/>
          </p:cNvPicPr>
          <p:nvPr/>
        </p:nvPicPr>
        <p:blipFill>
          <a:blip r:embed="rId3"/>
          <a:srcRect/>
          <a:stretch>
            <a:fillRect/>
          </a:stretch>
        </p:blipFill>
        <p:spPr bwMode="auto">
          <a:xfrm>
            <a:off x="5105400" y="4050268"/>
            <a:ext cx="2773310" cy="2133600"/>
          </a:xfrm>
          <a:prstGeom prst="rect">
            <a:avLst/>
          </a:prstGeom>
          <a:noFill/>
        </p:spPr>
      </p:pic>
      <p:sp>
        <p:nvSpPr>
          <p:cNvPr id="6" name="Rectangle 5"/>
          <p:cNvSpPr/>
          <p:nvPr/>
        </p:nvSpPr>
        <p:spPr>
          <a:xfrm>
            <a:off x="2209800" y="6260068"/>
            <a:ext cx="992579" cy="369332"/>
          </a:xfrm>
          <a:prstGeom prst="rect">
            <a:avLst/>
          </a:prstGeom>
        </p:spPr>
        <p:txBody>
          <a:bodyPr wrap="none">
            <a:spAutoFit/>
          </a:bodyPr>
          <a:lstStyle/>
          <a:p>
            <a:r>
              <a:rPr lang="en-US" b="1" dirty="0" smtClean="0">
                <a:latin typeface="Times New Roman" pitchFamily="18" charset="0"/>
                <a:cs typeface="Times New Roman" pitchFamily="18" charset="0"/>
              </a:rPr>
              <a:t>siltstone</a:t>
            </a:r>
            <a:endParaRPr lang="en-US" dirty="0"/>
          </a:p>
        </p:txBody>
      </p:sp>
      <p:sp>
        <p:nvSpPr>
          <p:cNvPr id="7" name="Rectangle 6"/>
          <p:cNvSpPr/>
          <p:nvPr/>
        </p:nvSpPr>
        <p:spPr>
          <a:xfrm>
            <a:off x="6019800" y="6260068"/>
            <a:ext cx="684803" cy="369332"/>
          </a:xfrm>
          <a:prstGeom prst="rect">
            <a:avLst/>
          </a:prstGeom>
        </p:spPr>
        <p:txBody>
          <a:bodyPr wrap="none">
            <a:spAutoFit/>
          </a:bodyPr>
          <a:lstStyle/>
          <a:p>
            <a:r>
              <a:rPr lang="en-US" b="1" dirty="0" smtClean="0">
                <a:latin typeface="Times New Roman" pitchFamily="18" charset="0"/>
                <a:cs typeface="Times New Roman" pitchFamily="18" charset="0"/>
              </a:rPr>
              <a:t>shale</a:t>
            </a:r>
            <a:endParaRPr lang="en-US" dirty="0"/>
          </a:p>
        </p:txBody>
      </p:sp>
    </p:spTree>
  </p:cSld>
  <p:clrMapOvr>
    <a:masterClrMapping/>
  </p:clrMapOvr>
  <p:transition>
    <p:wheel spokes="8"/>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8" name="Picture 4" descr="Related image"/>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Rectangle 2"/>
          <p:cNvSpPr/>
          <p:nvPr/>
        </p:nvSpPr>
        <p:spPr>
          <a:xfrm>
            <a:off x="8001000" y="76200"/>
            <a:ext cx="992579" cy="369332"/>
          </a:xfrm>
          <a:prstGeom prst="rect">
            <a:avLst/>
          </a:prstGeom>
        </p:spPr>
        <p:txBody>
          <a:bodyPr wrap="none">
            <a:spAutoFit/>
          </a:bodyPr>
          <a:lstStyle/>
          <a:p>
            <a:r>
              <a:rPr lang="en-US" b="1" dirty="0" smtClean="0">
                <a:latin typeface="Times New Roman" pitchFamily="18" charset="0"/>
                <a:cs typeface="Times New Roman" pitchFamily="18" charset="0"/>
              </a:rPr>
              <a:t>siltstone</a:t>
            </a:r>
            <a:endParaRPr lang="en-US" dirty="0"/>
          </a:p>
        </p:txBody>
      </p:sp>
    </p:spTree>
  </p:cSld>
  <p:clrMapOvr>
    <a:masterClrMapping/>
  </p:clrMapOvr>
  <p:transition>
    <p:split dir="in"/>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Related image"/>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3" name="Rectangle 2"/>
          <p:cNvSpPr/>
          <p:nvPr/>
        </p:nvSpPr>
        <p:spPr>
          <a:xfrm>
            <a:off x="8305800" y="152400"/>
            <a:ext cx="684803" cy="369332"/>
          </a:xfrm>
          <a:prstGeom prst="rect">
            <a:avLst/>
          </a:prstGeom>
        </p:spPr>
        <p:txBody>
          <a:bodyPr wrap="none">
            <a:spAutoFit/>
          </a:bodyPr>
          <a:lstStyle/>
          <a:p>
            <a:r>
              <a:rPr lang="en-US" b="1" dirty="0" smtClean="0">
                <a:solidFill>
                  <a:schemeClr val="bg1"/>
                </a:solidFill>
                <a:latin typeface="Times New Roman" pitchFamily="18" charset="0"/>
                <a:cs typeface="Times New Roman" pitchFamily="18" charset="0"/>
              </a:rPr>
              <a:t>shale</a:t>
            </a:r>
            <a:endParaRPr lang="en-US" dirty="0">
              <a:solidFill>
                <a:schemeClr val="bg1"/>
              </a:solidFill>
            </a:endParaRPr>
          </a:p>
        </p:txBody>
      </p:sp>
    </p:spTree>
  </p:cSld>
  <p:clrMapOvr>
    <a:masterClrMapping/>
  </p:clrMapOvr>
  <p:transition>
    <p:split/>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p>
            <a:r>
              <a:rPr lang="en-US" sz="3000" b="1" i="1" dirty="0" smtClean="0">
                <a:solidFill>
                  <a:srgbClr val="00B050"/>
                </a:solidFill>
                <a:latin typeface="Times New Roman" pitchFamily="18" charset="0"/>
                <a:cs typeface="Times New Roman" pitchFamily="18" charset="0"/>
              </a:rPr>
              <a:t>Chemical Sedimentary Rocks</a:t>
            </a:r>
            <a:endParaRPr lang="en-US" sz="3000" i="1" dirty="0">
              <a:solidFill>
                <a:srgbClr val="00B05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4419600"/>
          </a:xfrm>
        </p:spPr>
        <p:txBody>
          <a:bodyPr>
            <a:normAutofit fontScale="55000" lnSpcReduction="20000"/>
          </a:bodyPr>
          <a:lstStyle/>
          <a:p>
            <a:pPr lvl="0" algn="just"/>
            <a:r>
              <a:rPr lang="en-US" dirty="0" smtClean="0">
                <a:latin typeface="Times New Roman" pitchFamily="18" charset="0"/>
                <a:cs typeface="Times New Roman" pitchFamily="18" charset="0"/>
              </a:rPr>
              <a:t>These rocks form as a result of chemical weathering dissolving chemicals and transporting it in solution.  When conditions are right, these dissolved chemicals change back into a solid through the processes of precipitation and evaporation.</a:t>
            </a:r>
          </a:p>
          <a:p>
            <a:pPr lvl="0" algn="just"/>
            <a:r>
              <a:rPr lang="en-US" b="1" u="sng" dirty="0" smtClean="0">
                <a:latin typeface="Times New Roman" pitchFamily="18" charset="0"/>
                <a:cs typeface="Times New Roman" pitchFamily="18" charset="0"/>
              </a:rPr>
              <a:t>Precipitation</a:t>
            </a:r>
            <a:r>
              <a:rPr lang="en-US" u="sn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Process where chemicals dissolved on solution, fall out of solution and forms a solid material.  Most common in shallow water environments.</a:t>
            </a:r>
          </a:p>
          <a:p>
            <a:pPr lvl="0" algn="just"/>
            <a:r>
              <a:rPr lang="en-US" b="1" u="sng" dirty="0" smtClean="0">
                <a:latin typeface="Times New Roman" pitchFamily="18" charset="0"/>
                <a:cs typeface="Times New Roman" pitchFamily="18" charset="0"/>
              </a:rPr>
              <a:t>Evaporation</a:t>
            </a:r>
            <a:r>
              <a:rPr lang="en-US" u="sng"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Process where there is a change in state from a liquid to a gas.  Chemicals dissolved in the liquid (water) are left behind as a solid material. </a:t>
            </a:r>
          </a:p>
          <a:p>
            <a:pPr lvl="0" algn="just"/>
            <a:r>
              <a:rPr lang="en-US" dirty="0" smtClean="0">
                <a:latin typeface="Times New Roman" pitchFamily="18" charset="0"/>
                <a:cs typeface="Times New Roman" pitchFamily="18" charset="0"/>
              </a:rPr>
              <a:t>Precipitation may occur as a result of physical processes, or indirectly through life processes of water-dwelling organisms.  Sedimentary rock formed in this way is referred to as </a:t>
            </a:r>
            <a:r>
              <a:rPr lang="en-US" b="1" dirty="0" smtClean="0">
                <a:latin typeface="Times New Roman" pitchFamily="18" charset="0"/>
                <a:cs typeface="Times New Roman" pitchFamily="18" charset="0"/>
              </a:rPr>
              <a:t>Biochemical</a:t>
            </a:r>
            <a:r>
              <a:rPr lang="en-US" dirty="0" smtClean="0">
                <a:latin typeface="Times New Roman" pitchFamily="18" charset="0"/>
                <a:cs typeface="Times New Roman" pitchFamily="18" charset="0"/>
              </a:rPr>
              <a:t>.</a:t>
            </a:r>
          </a:p>
          <a:p>
            <a:pPr lvl="0" algn="just"/>
            <a:r>
              <a:rPr lang="en-US" dirty="0" smtClean="0">
                <a:latin typeface="Times New Roman" pitchFamily="18" charset="0"/>
                <a:cs typeface="Times New Roman" pitchFamily="18" charset="0"/>
              </a:rPr>
              <a:t>Many organisms excrete dissolved minerals to form shells and when they die the shells accumulate on the sea floor and form a rock called Coquina. </a:t>
            </a:r>
          </a:p>
          <a:p>
            <a:pPr lvl="0" algn="just"/>
            <a:r>
              <a:rPr lang="en-US" dirty="0" smtClean="0">
                <a:latin typeface="Times New Roman" pitchFamily="18" charset="0"/>
                <a:cs typeface="Times New Roman" pitchFamily="18" charset="0"/>
              </a:rPr>
              <a:t>Note:   Evaporation and Precipitation often work together.  As water evaporates, chemicals in solution will precipitate.  Example: Rock Salt (Halite)</a:t>
            </a:r>
          </a:p>
          <a:p>
            <a:pPr lvl="0" algn="just"/>
            <a:r>
              <a:rPr lang="en-US" dirty="0" smtClean="0">
                <a:latin typeface="Times New Roman" pitchFamily="18" charset="0"/>
                <a:cs typeface="Times New Roman" pitchFamily="18" charset="0"/>
              </a:rPr>
              <a:t>These rocks usually form in water environments such as lakes and shallow seas or oceans.</a:t>
            </a:r>
          </a:p>
          <a:p>
            <a:pPr lvl="0" algn="just"/>
            <a:r>
              <a:rPr lang="en-US" dirty="0" smtClean="0">
                <a:latin typeface="Times New Roman" pitchFamily="18" charset="0"/>
                <a:cs typeface="Times New Roman" pitchFamily="18" charset="0"/>
              </a:rPr>
              <a:t>Some examples of chemical sedimentary rocks include;</a:t>
            </a:r>
          </a:p>
          <a:p>
            <a:pPr>
              <a:buNone/>
            </a:pPr>
            <a:endParaRPr lang="en-US" dirty="0">
              <a:latin typeface="Times New Roman" pitchFamily="18" charset="0"/>
              <a:cs typeface="Times New Roman" pitchFamily="18" charset="0"/>
            </a:endParaRPr>
          </a:p>
        </p:txBody>
      </p:sp>
      <p:sp>
        <p:nvSpPr>
          <p:cNvPr id="7169" name="Rectangle 1"/>
          <p:cNvSpPr>
            <a:spLocks noChangeArrowheads="1"/>
          </p:cNvSpPr>
          <p:nvPr/>
        </p:nvSpPr>
        <p:spPr bwMode="auto">
          <a:xfrm>
            <a:off x="1524000" y="5181600"/>
            <a:ext cx="62484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tab pos="457200" algn="l"/>
                <a:tab pos="6858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Limestone (Calcite) -  (form by precipitation)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6858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Rock Gypsum  - (form by precipitation and evaporation)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6858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Rock salt (Halite) </a:t>
            </a:r>
            <a:r>
              <a:rPr kumimoji="0" lang="en-US" b="0" i="0" u="none" strike="noStrike" cap="none" normalizeH="0" baseline="0" dirty="0" smtClean="0">
                <a:ln>
                  <a:noFill/>
                </a:ln>
                <a:solidFill>
                  <a:schemeClr val="tx1"/>
                </a:solidFill>
                <a:effectLst/>
                <a:latin typeface="Calibri"/>
                <a:ea typeface="Times New Roman" pitchFamily="18" charset="0"/>
                <a:cs typeface="Times New Roman" pitchFamily="18" charset="0"/>
              </a:rPr>
              <a:t>–</a:t>
            </a: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(from by evaporation)</a:t>
            </a:r>
            <a:endParaRPr kumimoji="0" lang="en-US"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 pos="685800" algn="l"/>
              </a:tabLst>
            </a:pPr>
            <a:r>
              <a:rPr kumimoji="0" lang="en-US"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Coquina  - (form by biochemical processes)</a:t>
            </a: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split orient="vert" dir="in"/>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943600" cy="563562"/>
          </a:xfrm>
        </p:spPr>
        <p:txBody>
          <a:bodyPr>
            <a:normAutofit/>
          </a:bodyPr>
          <a:lstStyle/>
          <a:p>
            <a:r>
              <a:rPr lang="en-US" sz="2600" b="1" dirty="0" smtClean="0">
                <a:latin typeface="Times New Roman" pitchFamily="18" charset="0"/>
                <a:cs typeface="Times New Roman" pitchFamily="18" charset="0"/>
              </a:rPr>
              <a:t>Different Chemical Sedimentary Rocks</a:t>
            </a:r>
            <a:endParaRPr lang="en-US" sz="2600" dirty="0">
              <a:latin typeface="Times New Roman" pitchFamily="18" charset="0"/>
              <a:cs typeface="Times New Roman" pitchFamily="18" charset="0"/>
            </a:endParaRPr>
          </a:p>
        </p:txBody>
      </p:sp>
      <p:pic>
        <p:nvPicPr>
          <p:cNvPr id="4" name="Picture 3"/>
          <p:cNvPicPr/>
          <p:nvPr/>
        </p:nvPicPr>
        <p:blipFill>
          <a:blip r:embed="rId2"/>
          <a:srcRect/>
          <a:stretch>
            <a:fillRect/>
          </a:stretch>
        </p:blipFill>
        <p:spPr bwMode="auto">
          <a:xfrm>
            <a:off x="457200" y="914400"/>
            <a:ext cx="5867400" cy="3581400"/>
          </a:xfrm>
          <a:prstGeom prst="rect">
            <a:avLst/>
          </a:prstGeom>
          <a:noFill/>
          <a:ln w="9525">
            <a:noFill/>
            <a:miter lim="800000"/>
            <a:headEnd/>
            <a:tailEnd/>
          </a:ln>
        </p:spPr>
      </p:pic>
      <p:pic>
        <p:nvPicPr>
          <p:cNvPr id="6146" name="Picture 2" descr="Image result for Different Chemical Sedimentary Rocks"/>
          <p:cNvPicPr>
            <a:picLocks noChangeAspect="1" noChangeArrowheads="1"/>
          </p:cNvPicPr>
          <p:nvPr/>
        </p:nvPicPr>
        <p:blipFill>
          <a:blip r:embed="rId3"/>
          <a:srcRect l="3089" t="30130" r="55686" b="35752"/>
          <a:stretch>
            <a:fillRect/>
          </a:stretch>
        </p:blipFill>
        <p:spPr bwMode="auto">
          <a:xfrm>
            <a:off x="6858000" y="2590800"/>
            <a:ext cx="2057400" cy="1524000"/>
          </a:xfrm>
          <a:prstGeom prst="rect">
            <a:avLst/>
          </a:prstGeom>
          <a:noFill/>
        </p:spPr>
      </p:pic>
      <p:pic>
        <p:nvPicPr>
          <p:cNvPr id="6" name="Picture 2" descr="Image result for Different Chemical Sedimentary Rocks"/>
          <p:cNvPicPr>
            <a:picLocks noChangeAspect="1" noChangeArrowheads="1"/>
          </p:cNvPicPr>
          <p:nvPr/>
        </p:nvPicPr>
        <p:blipFill>
          <a:blip r:embed="rId3"/>
          <a:srcRect l="58529" t="26339" r="5932" b="33857"/>
          <a:stretch>
            <a:fillRect/>
          </a:stretch>
        </p:blipFill>
        <p:spPr bwMode="auto">
          <a:xfrm>
            <a:off x="6858000" y="762000"/>
            <a:ext cx="2024743" cy="1371600"/>
          </a:xfrm>
          <a:prstGeom prst="rect">
            <a:avLst/>
          </a:prstGeom>
          <a:noFill/>
        </p:spPr>
      </p:pic>
      <p:sp>
        <p:nvSpPr>
          <p:cNvPr id="8" name="Rectangle 7"/>
          <p:cNvSpPr/>
          <p:nvPr/>
        </p:nvSpPr>
        <p:spPr>
          <a:xfrm>
            <a:off x="7467600" y="2133600"/>
            <a:ext cx="912429" cy="307777"/>
          </a:xfrm>
          <a:prstGeom prst="rect">
            <a:avLst/>
          </a:prstGeom>
        </p:spPr>
        <p:txBody>
          <a:bodyPr wrap="none">
            <a:spAutoFit/>
          </a:bodyPr>
          <a:lstStyle/>
          <a:p>
            <a:pPr algn="ctr"/>
            <a:r>
              <a:rPr lang="en-US" sz="1400" b="1" dirty="0" smtClean="0">
                <a:latin typeface="Times New Roman" pitchFamily="18" charset="0"/>
                <a:cs typeface="Times New Roman" pitchFamily="18" charset="0"/>
              </a:rPr>
              <a:t>limestone</a:t>
            </a:r>
            <a:endParaRPr lang="en-US" sz="1400" dirty="0"/>
          </a:p>
        </p:txBody>
      </p:sp>
      <p:sp>
        <p:nvSpPr>
          <p:cNvPr id="9" name="Rectangle 8"/>
          <p:cNvSpPr/>
          <p:nvPr/>
        </p:nvSpPr>
        <p:spPr>
          <a:xfrm>
            <a:off x="7315200" y="4111823"/>
            <a:ext cx="1219199" cy="307777"/>
          </a:xfrm>
          <a:prstGeom prst="rect">
            <a:avLst/>
          </a:prstGeom>
        </p:spPr>
        <p:txBody>
          <a:bodyPr wrap="square">
            <a:spAutoFit/>
          </a:bodyPr>
          <a:lstStyle/>
          <a:p>
            <a:pPr algn="ctr"/>
            <a:r>
              <a:rPr lang="en-US" sz="1400" b="1" dirty="0" smtClean="0">
                <a:latin typeface="Times New Roman" pitchFamily="18" charset="0"/>
                <a:cs typeface="Times New Roman" pitchFamily="18" charset="0"/>
              </a:rPr>
              <a:t>Rock Salt</a:t>
            </a:r>
            <a:endParaRPr lang="en-US" sz="1400" dirty="0"/>
          </a:p>
        </p:txBody>
      </p:sp>
      <p:pic>
        <p:nvPicPr>
          <p:cNvPr id="6148" name="Picture 4" descr="Image result for Gypsum"/>
          <p:cNvPicPr>
            <a:picLocks noChangeAspect="1" noChangeArrowheads="1"/>
          </p:cNvPicPr>
          <p:nvPr/>
        </p:nvPicPr>
        <p:blipFill>
          <a:blip r:embed="rId4" cstate="print"/>
          <a:srcRect t="14666" r="2000" b="16000"/>
          <a:stretch>
            <a:fillRect/>
          </a:stretch>
        </p:blipFill>
        <p:spPr bwMode="auto">
          <a:xfrm>
            <a:off x="381000" y="4953000"/>
            <a:ext cx="1981200" cy="1219200"/>
          </a:xfrm>
          <a:prstGeom prst="rect">
            <a:avLst/>
          </a:prstGeom>
          <a:noFill/>
        </p:spPr>
      </p:pic>
      <p:sp>
        <p:nvSpPr>
          <p:cNvPr id="11" name="Rectangle 10"/>
          <p:cNvSpPr/>
          <p:nvPr/>
        </p:nvSpPr>
        <p:spPr>
          <a:xfrm>
            <a:off x="762000" y="6172200"/>
            <a:ext cx="1219199" cy="307777"/>
          </a:xfrm>
          <a:prstGeom prst="rect">
            <a:avLst/>
          </a:prstGeom>
        </p:spPr>
        <p:txBody>
          <a:bodyPr wrap="square">
            <a:spAutoFit/>
          </a:bodyPr>
          <a:lstStyle/>
          <a:p>
            <a:pPr algn="ctr"/>
            <a:r>
              <a:rPr lang="en-US" sz="1400" b="1" dirty="0" smtClean="0">
                <a:latin typeface="Times New Roman" pitchFamily="18" charset="0"/>
                <a:cs typeface="Times New Roman" pitchFamily="18" charset="0"/>
              </a:rPr>
              <a:t>Gypsum</a:t>
            </a:r>
            <a:endParaRPr lang="en-US" sz="1400" dirty="0"/>
          </a:p>
        </p:txBody>
      </p:sp>
      <p:pic>
        <p:nvPicPr>
          <p:cNvPr id="6154" name="Picture 10" descr="Image result for Chert rock"/>
          <p:cNvPicPr>
            <a:picLocks noChangeAspect="1" noChangeArrowheads="1"/>
          </p:cNvPicPr>
          <p:nvPr/>
        </p:nvPicPr>
        <p:blipFill>
          <a:blip r:embed="rId5"/>
          <a:srcRect/>
          <a:stretch>
            <a:fillRect/>
          </a:stretch>
        </p:blipFill>
        <p:spPr bwMode="auto">
          <a:xfrm>
            <a:off x="2514600" y="5029200"/>
            <a:ext cx="1828800" cy="1076961"/>
          </a:xfrm>
          <a:prstGeom prst="rect">
            <a:avLst/>
          </a:prstGeom>
          <a:noFill/>
        </p:spPr>
      </p:pic>
      <p:sp>
        <p:nvSpPr>
          <p:cNvPr id="15" name="Rectangle 14"/>
          <p:cNvSpPr/>
          <p:nvPr/>
        </p:nvSpPr>
        <p:spPr>
          <a:xfrm>
            <a:off x="2819400" y="6169223"/>
            <a:ext cx="1219199" cy="307777"/>
          </a:xfrm>
          <a:prstGeom prst="rect">
            <a:avLst/>
          </a:prstGeom>
        </p:spPr>
        <p:txBody>
          <a:bodyPr wrap="square">
            <a:spAutoFit/>
          </a:bodyPr>
          <a:lstStyle/>
          <a:p>
            <a:pPr algn="ctr"/>
            <a:r>
              <a:rPr lang="en-US" sz="1400" b="1" dirty="0" err="1" smtClean="0">
                <a:latin typeface="Times New Roman" pitchFamily="18" charset="0"/>
                <a:cs typeface="Times New Roman" pitchFamily="18" charset="0"/>
              </a:rPr>
              <a:t>Chert</a:t>
            </a:r>
            <a:endParaRPr lang="en-US" sz="1400" dirty="0"/>
          </a:p>
        </p:txBody>
      </p:sp>
      <p:pic>
        <p:nvPicPr>
          <p:cNvPr id="6156" name="Picture 12" descr="Image result for dolomite rock"/>
          <p:cNvPicPr>
            <a:picLocks noChangeAspect="1" noChangeArrowheads="1"/>
          </p:cNvPicPr>
          <p:nvPr/>
        </p:nvPicPr>
        <p:blipFill>
          <a:blip r:embed="rId6" cstate="print"/>
          <a:srcRect/>
          <a:stretch>
            <a:fillRect/>
          </a:stretch>
        </p:blipFill>
        <p:spPr bwMode="auto">
          <a:xfrm>
            <a:off x="6934200" y="4572000"/>
            <a:ext cx="1981200" cy="1525524"/>
          </a:xfrm>
          <a:prstGeom prst="rect">
            <a:avLst/>
          </a:prstGeom>
          <a:noFill/>
        </p:spPr>
      </p:pic>
      <p:sp>
        <p:nvSpPr>
          <p:cNvPr id="17" name="Rectangle 16"/>
          <p:cNvSpPr/>
          <p:nvPr/>
        </p:nvSpPr>
        <p:spPr>
          <a:xfrm>
            <a:off x="7391400" y="6169223"/>
            <a:ext cx="1219199" cy="307777"/>
          </a:xfrm>
          <a:prstGeom prst="rect">
            <a:avLst/>
          </a:prstGeom>
        </p:spPr>
        <p:txBody>
          <a:bodyPr wrap="square">
            <a:spAutoFit/>
          </a:bodyPr>
          <a:lstStyle/>
          <a:p>
            <a:pPr algn="ctr"/>
            <a:r>
              <a:rPr lang="en-US" sz="1400" b="1" dirty="0" smtClean="0">
                <a:latin typeface="Times New Roman" pitchFamily="18" charset="0"/>
                <a:cs typeface="Times New Roman" pitchFamily="18" charset="0"/>
              </a:rPr>
              <a:t>Dolomite</a:t>
            </a:r>
            <a:endParaRPr lang="en-US" sz="1400" dirty="0"/>
          </a:p>
        </p:txBody>
      </p:sp>
      <p:pic>
        <p:nvPicPr>
          <p:cNvPr id="6158" name="Picture 14" descr="Image result for coal rock"/>
          <p:cNvPicPr>
            <a:picLocks noChangeAspect="1" noChangeArrowheads="1"/>
          </p:cNvPicPr>
          <p:nvPr/>
        </p:nvPicPr>
        <p:blipFill>
          <a:blip r:embed="rId7" cstate="print"/>
          <a:srcRect/>
          <a:stretch>
            <a:fillRect/>
          </a:stretch>
        </p:blipFill>
        <p:spPr bwMode="auto">
          <a:xfrm>
            <a:off x="4572000" y="4724400"/>
            <a:ext cx="2133600" cy="1422400"/>
          </a:xfrm>
          <a:prstGeom prst="rect">
            <a:avLst/>
          </a:prstGeom>
          <a:noFill/>
        </p:spPr>
      </p:pic>
      <p:sp>
        <p:nvSpPr>
          <p:cNvPr id="19" name="Rectangle 18"/>
          <p:cNvSpPr/>
          <p:nvPr/>
        </p:nvSpPr>
        <p:spPr>
          <a:xfrm>
            <a:off x="5029200" y="6172200"/>
            <a:ext cx="1219199" cy="307777"/>
          </a:xfrm>
          <a:prstGeom prst="rect">
            <a:avLst/>
          </a:prstGeom>
        </p:spPr>
        <p:txBody>
          <a:bodyPr wrap="square">
            <a:spAutoFit/>
          </a:bodyPr>
          <a:lstStyle/>
          <a:p>
            <a:pPr algn="ctr"/>
            <a:r>
              <a:rPr lang="en-US" sz="1400" b="1" dirty="0" smtClean="0">
                <a:latin typeface="Times New Roman" pitchFamily="18" charset="0"/>
                <a:cs typeface="Times New Roman" pitchFamily="18" charset="0"/>
              </a:rPr>
              <a:t>Coal</a:t>
            </a:r>
            <a:endParaRPr lang="en-US" sz="1400" dirty="0"/>
          </a:p>
        </p:txBody>
      </p:sp>
      <p:sp>
        <p:nvSpPr>
          <p:cNvPr id="16" name="Rectangle 15"/>
          <p:cNvSpPr/>
          <p:nvPr/>
        </p:nvSpPr>
        <p:spPr>
          <a:xfrm>
            <a:off x="1905000" y="914400"/>
            <a:ext cx="1371600" cy="358140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split orient="vert"/>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descr="Image result for Cherts"/>
          <p:cNvPicPr>
            <a:picLocks noChangeAspect="1" noChangeArrowheads="1"/>
          </p:cNvPicPr>
          <p:nvPr/>
        </p:nvPicPr>
        <p:blipFill>
          <a:blip r:embed="rId2"/>
          <a:srcRect/>
          <a:stretch>
            <a:fillRect/>
          </a:stretch>
        </p:blipFill>
        <p:spPr bwMode="auto">
          <a:xfrm>
            <a:off x="4876800" y="3581400"/>
            <a:ext cx="3962400" cy="2757830"/>
          </a:xfrm>
          <a:prstGeom prst="rect">
            <a:avLst/>
          </a:prstGeom>
          <a:noFill/>
        </p:spPr>
      </p:pic>
      <p:sp>
        <p:nvSpPr>
          <p:cNvPr id="2" name="Title 1"/>
          <p:cNvSpPr>
            <a:spLocks noGrp="1"/>
          </p:cNvSpPr>
          <p:nvPr>
            <p:ph type="title"/>
          </p:nvPr>
        </p:nvSpPr>
        <p:spPr/>
        <p:txBody>
          <a:bodyPr/>
          <a:lstStyle/>
          <a:p>
            <a:r>
              <a:rPr lang="en-US" b="1" i="1" dirty="0" err="1" smtClean="0">
                <a:solidFill>
                  <a:srgbClr val="00B0F0"/>
                </a:solidFill>
                <a:latin typeface="Times New Roman" pitchFamily="18" charset="0"/>
                <a:cs typeface="Times New Roman" pitchFamily="18" charset="0"/>
              </a:rPr>
              <a:t>Cherts</a:t>
            </a:r>
            <a:endParaRPr lang="en-US" dirty="0">
              <a:solidFill>
                <a:srgbClr val="00B0F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447800"/>
            <a:ext cx="8229600" cy="1523999"/>
          </a:xfrm>
        </p:spPr>
        <p:txBody>
          <a:bodyPr>
            <a:normAutofit/>
          </a:bodyPr>
          <a:lstStyle/>
          <a:p>
            <a:pPr algn="just">
              <a:buNone/>
            </a:pPr>
            <a:r>
              <a:rPr lang="en-US" sz="1800" dirty="0" smtClean="0">
                <a:latin typeface="Times New Roman" pitchFamily="18" charset="0"/>
                <a:cs typeface="Times New Roman" pitchFamily="18" charset="0"/>
              </a:rPr>
              <a:t>Groundwater flowing through rock can precipitate SiO2 to replace minerals that were</a:t>
            </a:r>
          </a:p>
          <a:p>
            <a:pPr algn="just">
              <a:buNone/>
            </a:pPr>
            <a:r>
              <a:rPr lang="en-US" sz="1800" dirty="0" smtClean="0">
                <a:latin typeface="Times New Roman" pitchFamily="18" charset="0"/>
                <a:cs typeface="Times New Roman" pitchFamily="18" charset="0"/>
              </a:rPr>
              <a:t>present. This produces a non-biogenic </a:t>
            </a:r>
            <a:r>
              <a:rPr lang="en-US" sz="1800" dirty="0" err="1" smtClean="0">
                <a:latin typeface="Times New Roman" pitchFamily="18" charset="0"/>
                <a:cs typeface="Times New Roman" pitchFamily="18" charset="0"/>
              </a:rPr>
              <a:t>chert</a:t>
            </a:r>
            <a:r>
              <a:rPr lang="en-US" sz="1800" dirty="0" smtClean="0">
                <a:latin typeface="Times New Roman" pitchFamily="18" charset="0"/>
                <a:cs typeface="Times New Roman" pitchFamily="18" charset="0"/>
              </a:rPr>
              <a:t>. Can occur as layers or as lumpy nodules</a:t>
            </a:r>
          </a:p>
          <a:p>
            <a:pPr algn="just">
              <a:buNone/>
            </a:pPr>
            <a:r>
              <a:rPr lang="en-US" sz="1800" dirty="0" smtClean="0">
                <a:latin typeface="Times New Roman" pitchFamily="18" charset="0"/>
                <a:cs typeface="Times New Roman" pitchFamily="18" charset="0"/>
              </a:rPr>
              <a:t>within other sedimentary rocks, especially </a:t>
            </a:r>
            <a:r>
              <a:rPr lang="en-US" sz="1800" dirty="0" err="1" smtClean="0">
                <a:latin typeface="Times New Roman" pitchFamily="18" charset="0"/>
                <a:cs typeface="Times New Roman" pitchFamily="18" charset="0"/>
              </a:rPr>
              <a:t>limestones</a:t>
            </a:r>
            <a:r>
              <a:rPr lang="en-US" sz="1800" dirty="0" smtClean="0">
                <a:latin typeface="Times New Roman" pitchFamily="18" charset="0"/>
                <a:cs typeface="Times New Roman" pitchFamily="18" charset="0"/>
              </a:rPr>
              <a:t> There are many varsities of such</a:t>
            </a:r>
          </a:p>
          <a:p>
            <a:pPr algn="just">
              <a:buNone/>
            </a:pPr>
            <a:r>
              <a:rPr lang="en-US" sz="1800" dirty="0" err="1" smtClean="0">
                <a:latin typeface="Times New Roman" pitchFamily="18" charset="0"/>
                <a:cs typeface="Times New Roman" pitchFamily="18" charset="0"/>
              </a:rPr>
              <a:t>chert</a:t>
            </a:r>
            <a:r>
              <a:rPr lang="en-US" sz="1800" dirty="0" smtClean="0">
                <a:latin typeface="Times New Roman" pitchFamily="18" charset="0"/>
                <a:cs typeface="Times New Roman" pitchFamily="18" charset="0"/>
              </a:rPr>
              <a:t> that are given different names depending on their attributes, For example:</a:t>
            </a:r>
            <a:endParaRPr lang="en-US" sz="1800" dirty="0">
              <a:latin typeface="Times New Roman" pitchFamily="18" charset="0"/>
              <a:cs typeface="Times New Roman" pitchFamily="18" charset="0"/>
            </a:endParaRPr>
          </a:p>
        </p:txBody>
      </p:sp>
      <p:sp>
        <p:nvSpPr>
          <p:cNvPr id="5121" name="Rectangle 1"/>
          <p:cNvSpPr>
            <a:spLocks noChangeArrowheads="1"/>
          </p:cNvSpPr>
          <p:nvPr/>
        </p:nvSpPr>
        <p:spPr bwMode="auto">
          <a:xfrm>
            <a:off x="838200" y="2819400"/>
            <a:ext cx="4953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Flint – Black or gray from organic matter.</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Jasper – Red or yellow from Fe oxides.</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Petrified wood – Wood grain preserved by silica.</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Agate – Concentrically layered rings</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strips dir="l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Related image"/>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p:strips/>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i="1" dirty="0" smtClean="0">
                <a:solidFill>
                  <a:srgbClr val="00B0F0"/>
                </a:solidFill>
                <a:latin typeface="Times New Roman" pitchFamily="18" charset="0"/>
                <a:cs typeface="Times New Roman" pitchFamily="18" charset="0"/>
              </a:rPr>
              <a:t>Limestone</a:t>
            </a:r>
            <a:endParaRPr lang="en-US" b="1" i="1" dirty="0">
              <a:solidFill>
                <a:srgbClr val="00B0F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066800"/>
            <a:ext cx="8229600" cy="4525963"/>
          </a:xfrm>
        </p:spPr>
        <p:txBody>
          <a:bodyPr>
            <a:normAutofit/>
          </a:bodyPr>
          <a:lstStyle/>
          <a:p>
            <a:pPr lvl="0"/>
            <a:r>
              <a:rPr lang="en-US" sz="2000" dirty="0" smtClean="0">
                <a:latin typeface="Times New Roman" pitchFamily="18" charset="0"/>
                <a:cs typeface="Times New Roman" pitchFamily="18" charset="0"/>
              </a:rPr>
              <a:t>Most abundant chemical rock</a:t>
            </a:r>
          </a:p>
          <a:p>
            <a:pPr lvl="0"/>
            <a:r>
              <a:rPr lang="en-US" sz="2000" dirty="0" smtClean="0">
                <a:latin typeface="Times New Roman" pitchFamily="18" charset="0"/>
                <a:cs typeface="Times New Roman" pitchFamily="18" charset="0"/>
              </a:rPr>
              <a:t>Made of the mineral calcite CaCO</a:t>
            </a:r>
            <a:r>
              <a:rPr lang="en-US" sz="2000" baseline="-25000" dirty="0" smtClean="0">
                <a:latin typeface="Times New Roman" pitchFamily="18" charset="0"/>
                <a:cs typeface="Times New Roman" pitchFamily="18" charset="0"/>
              </a:rPr>
              <a:t>3</a:t>
            </a:r>
            <a:endParaRPr lang="en-US" sz="2000" dirty="0" smtClean="0">
              <a:latin typeface="Times New Roman" pitchFamily="18" charset="0"/>
              <a:cs typeface="Times New Roman" pitchFamily="18" charset="0"/>
            </a:endParaRPr>
          </a:p>
          <a:p>
            <a:pPr lvl="0"/>
            <a:r>
              <a:rPr lang="en-US" sz="2000" dirty="0" smtClean="0">
                <a:latin typeface="Times New Roman" pitchFamily="18" charset="0"/>
                <a:cs typeface="Times New Roman" pitchFamily="18" charset="0"/>
              </a:rPr>
              <a:t>Most are biochemical, but can be inorganic</a:t>
            </a:r>
          </a:p>
          <a:p>
            <a:pPr lvl="0"/>
            <a:r>
              <a:rPr lang="en-US" sz="2000" dirty="0" smtClean="0">
                <a:latin typeface="Times New Roman" pitchFamily="18" charset="0"/>
                <a:cs typeface="Times New Roman" pitchFamily="18" charset="0"/>
              </a:rPr>
              <a:t>Often contain easily recognizable fossils</a:t>
            </a:r>
          </a:p>
          <a:p>
            <a:pPr lvl="0"/>
            <a:r>
              <a:rPr lang="en-US" sz="2000" dirty="0" smtClean="0">
                <a:latin typeface="Times New Roman" pitchFamily="18" charset="0"/>
                <a:cs typeface="Times New Roman" pitchFamily="18" charset="0"/>
              </a:rPr>
              <a:t>Chemical alteration of limestone in Mg-rich water solutions can produce</a:t>
            </a:r>
          </a:p>
          <a:p>
            <a:pPr lvl="0"/>
            <a:r>
              <a:rPr lang="en-US" sz="2000" b="1" dirty="0" smtClean="0">
                <a:latin typeface="Times New Roman" pitchFamily="18" charset="0"/>
                <a:cs typeface="Times New Roman" pitchFamily="18" charset="0"/>
              </a:rPr>
              <a:t>Marine biochemical </a:t>
            </a:r>
            <a:r>
              <a:rPr lang="en-US" sz="2000" b="1" dirty="0" err="1" smtClean="0">
                <a:latin typeface="Times New Roman" pitchFamily="18" charset="0"/>
                <a:cs typeface="Times New Roman" pitchFamily="18" charset="0"/>
              </a:rPr>
              <a:t>limestones</a:t>
            </a:r>
            <a:r>
              <a:rPr lang="en-US" sz="2000" dirty="0" smtClean="0">
                <a:latin typeface="Times New Roman" pitchFamily="18" charset="0"/>
                <a:cs typeface="Times New Roman" pitchFamily="18" charset="0"/>
              </a:rPr>
              <a:t> form as coral reefs, </a:t>
            </a:r>
            <a:r>
              <a:rPr lang="en-US" sz="2000" u="sng" dirty="0" smtClean="0">
                <a:latin typeface="Times New Roman" pitchFamily="18" charset="0"/>
                <a:cs typeface="Times New Roman" pitchFamily="18" charset="0"/>
              </a:rPr>
              <a:t>coquina</a:t>
            </a:r>
            <a:r>
              <a:rPr lang="en-US" sz="2000" dirty="0" smtClean="0">
                <a:latin typeface="Times New Roman" pitchFamily="18" charset="0"/>
                <a:cs typeface="Times New Roman" pitchFamily="18" charset="0"/>
              </a:rPr>
              <a:t> (broken shells), and </a:t>
            </a:r>
            <a:r>
              <a:rPr lang="en-US" sz="2000" u="sng" dirty="0" smtClean="0">
                <a:latin typeface="Times New Roman" pitchFamily="18" charset="0"/>
                <a:cs typeface="Times New Roman" pitchFamily="18" charset="0"/>
              </a:rPr>
              <a:t>chalk </a:t>
            </a:r>
            <a:r>
              <a:rPr lang="en-US" sz="2000" dirty="0" smtClean="0">
                <a:latin typeface="Times New Roman" pitchFamily="18" charset="0"/>
                <a:cs typeface="Times New Roman" pitchFamily="18" charset="0"/>
              </a:rPr>
              <a:t>(microscopic organisms)</a:t>
            </a:r>
          </a:p>
          <a:p>
            <a:pPr lvl="0"/>
            <a:r>
              <a:rPr lang="en-US" sz="2000" b="1" dirty="0" smtClean="0">
                <a:latin typeface="Times New Roman" pitchFamily="18" charset="0"/>
                <a:cs typeface="Times New Roman" pitchFamily="18" charset="0"/>
              </a:rPr>
              <a:t>Inorganic </a:t>
            </a:r>
            <a:r>
              <a:rPr lang="en-US" sz="2000" b="1" dirty="0" err="1" smtClean="0">
                <a:latin typeface="Times New Roman" pitchFamily="18" charset="0"/>
                <a:cs typeface="Times New Roman" pitchFamily="18" charset="0"/>
              </a:rPr>
              <a:t>limestones</a:t>
            </a:r>
            <a:r>
              <a:rPr lang="en-US" sz="2000" dirty="0" smtClean="0">
                <a:latin typeface="Times New Roman" pitchFamily="18" charset="0"/>
                <a:cs typeface="Times New Roman" pitchFamily="18" charset="0"/>
              </a:rPr>
              <a:t> include </a:t>
            </a:r>
            <a:r>
              <a:rPr lang="en-US" sz="2000" u="sng" dirty="0" smtClean="0">
                <a:latin typeface="Times New Roman" pitchFamily="18" charset="0"/>
                <a:cs typeface="Times New Roman" pitchFamily="18" charset="0"/>
              </a:rPr>
              <a:t>travertine</a:t>
            </a:r>
            <a:r>
              <a:rPr lang="en-US" sz="2000" dirty="0" smtClean="0">
                <a:latin typeface="Times New Roman" pitchFamily="18" charset="0"/>
                <a:cs typeface="Times New Roman" pitchFamily="18" charset="0"/>
              </a:rPr>
              <a:t> (caves) and </a:t>
            </a:r>
            <a:r>
              <a:rPr lang="en-US" sz="2000" u="sng" dirty="0" err="1" smtClean="0">
                <a:latin typeface="Times New Roman" pitchFamily="18" charset="0"/>
                <a:cs typeface="Times New Roman" pitchFamily="18" charset="0"/>
              </a:rPr>
              <a:t>oolitic</a:t>
            </a:r>
            <a:r>
              <a:rPr lang="en-US" sz="2000" u="sng" dirty="0" smtClean="0">
                <a:latin typeface="Times New Roman" pitchFamily="18" charset="0"/>
                <a:cs typeface="Times New Roman" pitchFamily="18" charset="0"/>
              </a:rPr>
              <a:t> </a:t>
            </a:r>
            <a:r>
              <a:rPr lang="en-US" sz="2000" dirty="0" smtClean="0">
                <a:latin typeface="Times New Roman" pitchFamily="18" charset="0"/>
                <a:cs typeface="Times New Roman" pitchFamily="18" charset="0"/>
              </a:rPr>
              <a:t>limestone (Bahamas)</a:t>
            </a:r>
          </a:p>
          <a:p>
            <a:pPr>
              <a:buNone/>
            </a:pPr>
            <a:endParaRPr lang="en-US" sz="2000" dirty="0">
              <a:latin typeface="Times New Roman" pitchFamily="18" charset="0"/>
              <a:cs typeface="Times New Roman" pitchFamily="18" charset="0"/>
            </a:endParaRPr>
          </a:p>
        </p:txBody>
      </p:sp>
      <p:pic>
        <p:nvPicPr>
          <p:cNvPr id="3074" name="Picture 2" descr="Image result for Limestone"/>
          <p:cNvPicPr>
            <a:picLocks noChangeAspect="1" noChangeArrowheads="1"/>
          </p:cNvPicPr>
          <p:nvPr/>
        </p:nvPicPr>
        <p:blipFill>
          <a:blip r:embed="rId2"/>
          <a:srcRect/>
          <a:stretch>
            <a:fillRect/>
          </a:stretch>
        </p:blipFill>
        <p:spPr bwMode="auto">
          <a:xfrm>
            <a:off x="4876800" y="4029963"/>
            <a:ext cx="3886200" cy="2599437"/>
          </a:xfrm>
          <a:prstGeom prst="rect">
            <a:avLst/>
          </a:prstGeom>
          <a:noFill/>
        </p:spPr>
      </p:pic>
    </p:spTree>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7" descr="Image result for sediments"/>
          <p:cNvPicPr>
            <a:picLocks noChangeAspect="1" noChangeArrowheads="1"/>
          </p:cNvPicPr>
          <p:nvPr/>
        </p:nvPicPr>
        <p:blipFill>
          <a:blip r:embed="rId2"/>
          <a:srcRect/>
          <a:stretch>
            <a:fillRect/>
          </a:stretch>
        </p:blipFill>
        <p:spPr bwMode="auto">
          <a:xfrm>
            <a:off x="228600" y="2743200"/>
            <a:ext cx="4914900" cy="3838576"/>
          </a:xfrm>
          <a:prstGeom prst="rect">
            <a:avLst/>
          </a:prstGeom>
          <a:noFill/>
        </p:spPr>
      </p:pic>
      <p:sp>
        <p:nvSpPr>
          <p:cNvPr id="2" name="Title 1"/>
          <p:cNvSpPr>
            <a:spLocks noGrp="1"/>
          </p:cNvSpPr>
          <p:nvPr>
            <p:ph type="title"/>
          </p:nvPr>
        </p:nvSpPr>
        <p:spPr/>
        <p:txBody>
          <a:bodyPr/>
          <a:lstStyle/>
          <a:p>
            <a:r>
              <a:rPr lang="en-US" b="1" i="1" dirty="0" smtClean="0">
                <a:solidFill>
                  <a:srgbClr val="FF0000"/>
                </a:solidFill>
                <a:latin typeface="Times New Roman" pitchFamily="18" charset="0"/>
                <a:cs typeface="Times New Roman" pitchFamily="18" charset="0"/>
              </a:rPr>
              <a:t>Sediment</a:t>
            </a:r>
            <a:endParaRPr lang="en-US" b="1" i="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685800" y="1371600"/>
            <a:ext cx="7848600" cy="1295400"/>
          </a:xfrm>
        </p:spPr>
        <p:txBody>
          <a:bodyPr>
            <a:normAutofit lnSpcReduction="10000"/>
          </a:bodyPr>
          <a:lstStyle/>
          <a:p>
            <a:pPr>
              <a:buNone/>
            </a:pPr>
            <a:r>
              <a:rPr lang="en-US" sz="1800" dirty="0" smtClean="0">
                <a:latin typeface="Times New Roman" pitchFamily="18" charset="0"/>
                <a:cs typeface="Times New Roman" pitchFamily="18" charset="0"/>
              </a:rPr>
              <a:t>loose, solid particles originating from:</a:t>
            </a:r>
          </a:p>
          <a:p>
            <a:r>
              <a:rPr lang="en-US" sz="1800" dirty="0" smtClean="0">
                <a:latin typeface="Times New Roman" pitchFamily="18" charset="0"/>
                <a:cs typeface="Times New Roman" pitchFamily="18" charset="0"/>
              </a:rPr>
              <a:t>Weathering and erosion of preexisting rocks</a:t>
            </a:r>
          </a:p>
          <a:p>
            <a:r>
              <a:rPr lang="en-US" sz="1800" dirty="0" smtClean="0">
                <a:latin typeface="Times New Roman" pitchFamily="18" charset="0"/>
                <a:cs typeface="Times New Roman" pitchFamily="18" charset="0"/>
              </a:rPr>
              <a:t>Chemical precipitation from solution, including secretion by organisms in water</a:t>
            </a:r>
          </a:p>
          <a:p>
            <a:endParaRPr lang="en-US" dirty="0">
              <a:latin typeface="Times New Roman" pitchFamily="18" charset="0"/>
              <a:cs typeface="Times New Roman" pitchFamily="18" charset="0"/>
            </a:endParaRPr>
          </a:p>
        </p:txBody>
      </p:sp>
      <p:sp>
        <p:nvSpPr>
          <p:cNvPr id="9217" name="Rectangle 1"/>
          <p:cNvSpPr>
            <a:spLocks noChangeArrowheads="1"/>
          </p:cNvSpPr>
          <p:nvPr/>
        </p:nvSpPr>
        <p:spPr bwMode="auto">
          <a:xfrm>
            <a:off x="609600" y="3503474"/>
            <a:ext cx="34290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b="0" i="0" u="none" strike="noStrike" cap="none" normalizeH="0" baseline="0" dirty="0" smtClean="0">
                <a:ln>
                  <a:noFill/>
                </a:ln>
                <a:solidFill>
                  <a:srgbClr val="FF3300"/>
                </a:solidFill>
                <a:effectLst/>
                <a:latin typeface="Times New Roman" pitchFamily="18" charset="0"/>
                <a:ea typeface="Times New Roman" pitchFamily="18" charset="0"/>
                <a:cs typeface="Times New Roman" pitchFamily="18" charset="0"/>
              </a:rPr>
              <a:t>Boulder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&gt;256 mm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b="0" i="0" u="none" strike="noStrike" cap="none" normalizeH="0" baseline="0" dirty="0" smtClean="0">
                <a:ln>
                  <a:noFill/>
                </a:ln>
                <a:solidFill>
                  <a:srgbClr val="FF3300"/>
                </a:solidFill>
                <a:effectLst/>
                <a:latin typeface="Times New Roman" pitchFamily="18" charset="0"/>
                <a:ea typeface="Times New Roman" pitchFamily="18" charset="0"/>
                <a:cs typeface="Times New Roman" pitchFamily="18" charset="0"/>
              </a:rPr>
              <a:t>Cobble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- 64 to 256 mm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b="0" i="0" u="none" strike="noStrike" cap="none" normalizeH="0" baseline="0" dirty="0" smtClean="0">
                <a:ln>
                  <a:noFill/>
                </a:ln>
                <a:solidFill>
                  <a:srgbClr val="FF3300"/>
                </a:solidFill>
                <a:effectLst/>
                <a:latin typeface="Times New Roman" pitchFamily="18" charset="0"/>
                <a:ea typeface="Times New Roman" pitchFamily="18" charset="0"/>
                <a:cs typeface="Times New Roman" pitchFamily="18" charset="0"/>
              </a:rPr>
              <a:t>Pebble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- 2 to 64 mm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b="0" i="0" u="none" strike="noStrike" cap="none" normalizeH="0" baseline="0" dirty="0" smtClean="0">
                <a:ln>
                  <a:noFill/>
                </a:ln>
                <a:solidFill>
                  <a:srgbClr val="FF3300"/>
                </a:solidFill>
                <a:effectLst/>
                <a:latin typeface="Times New Roman" pitchFamily="18" charset="0"/>
                <a:ea typeface="Times New Roman" pitchFamily="18" charset="0"/>
                <a:cs typeface="Times New Roman" pitchFamily="18" charset="0"/>
              </a:rPr>
              <a:t>Sand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- 1/16 to 2 mm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b="0" i="0" u="none" strike="noStrike" cap="none" normalizeH="0" baseline="0" dirty="0" smtClean="0">
                <a:ln>
                  <a:noFill/>
                </a:ln>
                <a:solidFill>
                  <a:srgbClr val="FF3300"/>
                </a:solidFill>
                <a:effectLst/>
                <a:latin typeface="Times New Roman" pitchFamily="18" charset="0"/>
                <a:ea typeface="Times New Roman" pitchFamily="18" charset="0"/>
                <a:cs typeface="Times New Roman" pitchFamily="18" charset="0"/>
              </a:rPr>
              <a:t>Silt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- 1/256 to 1/16 mm</a:t>
            </a:r>
          </a:p>
          <a:p>
            <a:pPr marL="0" marR="0" lvl="0" indent="0" algn="l" defTabSz="914400" rtl="0" eaLnBrk="1" fontAlgn="base" latinLnBrk="0" hangingPunct="1">
              <a:lnSpc>
                <a:spcPct val="100000"/>
              </a:lnSpc>
              <a:spcBef>
                <a:spcPct val="0"/>
              </a:spcBef>
              <a:spcAft>
                <a:spcPct val="0"/>
              </a:spcAft>
              <a:buClrTx/>
              <a:buSzTx/>
              <a:buFont typeface="Wingdings" pitchFamily="2" charset="2"/>
              <a:buChar char="Ø"/>
              <a:tabLst/>
            </a:pPr>
            <a:r>
              <a:rPr kumimoji="0" lang="en-US" b="0" i="0" u="none" strike="noStrike" cap="none" normalizeH="0" baseline="0" dirty="0" smtClean="0">
                <a:ln>
                  <a:noFill/>
                </a:ln>
                <a:solidFill>
                  <a:srgbClr val="FF3300"/>
                </a:solidFill>
                <a:effectLst/>
                <a:latin typeface="Times New Roman" pitchFamily="18" charset="0"/>
                <a:ea typeface="Times New Roman" pitchFamily="18" charset="0"/>
                <a:cs typeface="Times New Roman" pitchFamily="18" charset="0"/>
              </a:rPr>
              <a:t>Clay </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&lt;1/256 mm</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 name="Rectangle 4"/>
          <p:cNvSpPr/>
          <p:nvPr/>
        </p:nvSpPr>
        <p:spPr>
          <a:xfrm>
            <a:off x="228600" y="3011269"/>
            <a:ext cx="2971800" cy="646331"/>
          </a:xfrm>
          <a:prstGeom prst="rect">
            <a:avLst/>
          </a:prstGeom>
        </p:spPr>
        <p:txBody>
          <a:bodyPr wrap="square">
            <a:spAutoFit/>
          </a:bodyPr>
          <a:lstStyle/>
          <a:p>
            <a:r>
              <a:rPr lang="en-US" b="1" dirty="0" smtClean="0">
                <a:solidFill>
                  <a:srgbClr val="000000"/>
                </a:solidFill>
                <a:latin typeface="Times New Roman" pitchFamily="18" charset="0"/>
                <a:ea typeface="Times New Roman" pitchFamily="18" charset="0"/>
                <a:cs typeface="Times New Roman" pitchFamily="18" charset="0"/>
              </a:rPr>
              <a:t>Classified by </a:t>
            </a:r>
            <a:r>
              <a:rPr lang="en-US" b="1" dirty="0" smtClean="0">
                <a:solidFill>
                  <a:srgbClr val="333399"/>
                </a:solidFill>
                <a:latin typeface="Times New Roman" pitchFamily="18" charset="0"/>
                <a:ea typeface="Times New Roman" pitchFamily="18" charset="0"/>
                <a:cs typeface="Times New Roman" pitchFamily="18" charset="0"/>
              </a:rPr>
              <a:t>particle size</a:t>
            </a:r>
            <a:r>
              <a:rPr lang="en-US" dirty="0" smtClean="0">
                <a:solidFill>
                  <a:srgbClr val="333399"/>
                </a:solidFill>
                <a:latin typeface="Times New Roman" pitchFamily="18" charset="0"/>
                <a:ea typeface="Times New Roman" pitchFamily="18" charset="0"/>
                <a:cs typeface="Times New Roman" pitchFamily="18" charset="0"/>
              </a:rPr>
              <a:t/>
            </a:r>
            <a:br>
              <a:rPr lang="en-US" dirty="0" smtClean="0">
                <a:solidFill>
                  <a:srgbClr val="333399"/>
                </a:solidFill>
                <a:latin typeface="Times New Roman" pitchFamily="18" charset="0"/>
                <a:ea typeface="Times New Roman" pitchFamily="18" charset="0"/>
                <a:cs typeface="Times New Roman" pitchFamily="18" charset="0"/>
              </a:rPr>
            </a:br>
            <a:endParaRPr lang="en-US" dirty="0">
              <a:latin typeface="Times New Roman" pitchFamily="18" charset="0"/>
              <a:cs typeface="Times New Roman" pitchFamily="18" charset="0"/>
            </a:endParaRPr>
          </a:p>
        </p:txBody>
      </p:sp>
      <p:pic>
        <p:nvPicPr>
          <p:cNvPr id="9221" name="Picture 5" descr="Image result for sediments"/>
          <p:cNvPicPr>
            <a:picLocks noChangeAspect="1" noChangeArrowheads="1"/>
          </p:cNvPicPr>
          <p:nvPr/>
        </p:nvPicPr>
        <p:blipFill>
          <a:blip r:embed="rId3"/>
          <a:srcRect/>
          <a:stretch>
            <a:fillRect/>
          </a:stretch>
        </p:blipFill>
        <p:spPr bwMode="auto">
          <a:xfrm>
            <a:off x="3810000" y="2438400"/>
            <a:ext cx="4468870" cy="2971800"/>
          </a:xfrm>
          <a:prstGeom prst="rect">
            <a:avLst/>
          </a:prstGeom>
          <a:noFill/>
        </p:spPr>
      </p:pic>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6" name="Picture 2" descr="Related image"/>
          <p:cNvPicPr>
            <a:picLocks noChangeAspect="1" noChangeArrowheads="1"/>
          </p:cNvPicPr>
          <p:nvPr/>
        </p:nvPicPr>
        <p:blipFill>
          <a:blip r:embed="rId2"/>
          <a:srcRect/>
          <a:stretch>
            <a:fillRect/>
          </a:stretch>
        </p:blipFill>
        <p:spPr bwMode="auto">
          <a:xfrm>
            <a:off x="0" y="0"/>
            <a:ext cx="9144000" cy="6858001"/>
          </a:xfrm>
          <a:prstGeom prst="rect">
            <a:avLst/>
          </a:prstGeom>
          <a:noFill/>
        </p:spPr>
      </p:pic>
    </p:spTree>
  </p:cSld>
  <p:clrMapOvr>
    <a:masterClrMapping/>
  </p:clrMapOvr>
  <p:transition>
    <p:strips dir="ru"/>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Image result for Coal"/>
          <p:cNvPicPr>
            <a:picLocks noChangeAspect="1" noChangeArrowheads="1"/>
          </p:cNvPicPr>
          <p:nvPr/>
        </p:nvPicPr>
        <p:blipFill>
          <a:blip r:embed="rId2"/>
          <a:srcRect/>
          <a:stretch>
            <a:fillRect/>
          </a:stretch>
        </p:blipFill>
        <p:spPr bwMode="auto">
          <a:xfrm>
            <a:off x="3962400" y="3276600"/>
            <a:ext cx="5029200" cy="3352801"/>
          </a:xfrm>
          <a:prstGeom prst="rect">
            <a:avLst/>
          </a:prstGeom>
          <a:noFill/>
        </p:spPr>
      </p:pic>
      <p:sp>
        <p:nvSpPr>
          <p:cNvPr id="2" name="Title 1"/>
          <p:cNvSpPr>
            <a:spLocks noGrp="1"/>
          </p:cNvSpPr>
          <p:nvPr>
            <p:ph type="title"/>
          </p:nvPr>
        </p:nvSpPr>
        <p:spPr>
          <a:xfrm>
            <a:off x="457200" y="228600"/>
            <a:ext cx="8229600" cy="1143000"/>
          </a:xfrm>
        </p:spPr>
        <p:txBody>
          <a:bodyPr>
            <a:normAutofit/>
          </a:bodyPr>
          <a:lstStyle/>
          <a:p>
            <a:r>
              <a:rPr lang="en-US" b="1" i="1" dirty="0" smtClean="0">
                <a:solidFill>
                  <a:srgbClr val="00B0F0"/>
                </a:solidFill>
                <a:latin typeface="Times New Roman" pitchFamily="18" charset="0"/>
                <a:cs typeface="Times New Roman" pitchFamily="18" charset="0"/>
              </a:rPr>
              <a:t>Coal</a:t>
            </a:r>
            <a:endParaRPr lang="en-US" i="1" dirty="0">
              <a:solidFill>
                <a:srgbClr val="00B0F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1189037"/>
            <a:ext cx="8229600" cy="3154363"/>
          </a:xfrm>
        </p:spPr>
        <p:txBody>
          <a:bodyPr>
            <a:normAutofit/>
          </a:bodyPr>
          <a:lstStyle/>
          <a:p>
            <a:pPr lvl="0"/>
            <a:r>
              <a:rPr lang="en-US" sz="1800" dirty="0" smtClean="0">
                <a:latin typeface="Times New Roman" pitchFamily="18" charset="0"/>
                <a:cs typeface="Times New Roman" pitchFamily="18" charset="0"/>
              </a:rPr>
              <a:t>Coal is an organic rock made from organic carbon that is the remains of fossil plant</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matter. </a:t>
            </a:r>
          </a:p>
          <a:p>
            <a:pPr lvl="0"/>
            <a:r>
              <a:rPr lang="en-US" sz="1800" dirty="0" smtClean="0">
                <a:latin typeface="Times New Roman" pitchFamily="18" charset="0"/>
                <a:cs typeface="Times New Roman" pitchFamily="18" charset="0"/>
              </a:rPr>
              <a:t>Organic material deposited in water with low oxygen content (i.e., stagnant)</a:t>
            </a:r>
          </a:p>
          <a:p>
            <a:pPr lvl="0"/>
            <a:r>
              <a:rPr lang="en-US" sz="1800" dirty="0" smtClean="0">
                <a:latin typeface="Times New Roman" pitchFamily="18" charset="0"/>
                <a:cs typeface="Times New Roman" pitchFamily="18" charset="0"/>
              </a:rPr>
              <a:t>It is high in carbon and can easily be burned to obtain energy.</a:t>
            </a:r>
          </a:p>
          <a:p>
            <a:pPr lvl="0"/>
            <a:r>
              <a:rPr lang="en-US" sz="1800" dirty="0" smtClean="0">
                <a:latin typeface="Times New Roman" pitchFamily="18" charset="0"/>
                <a:cs typeface="Times New Roman" pitchFamily="18" charset="0"/>
              </a:rPr>
              <a:t>major fuel for power plants</a:t>
            </a:r>
          </a:p>
          <a:p>
            <a:pPr lvl="0"/>
            <a:r>
              <a:rPr lang="en-US" sz="1800" dirty="0" smtClean="0">
                <a:latin typeface="Times New Roman" pitchFamily="18" charset="0"/>
                <a:cs typeface="Times New Roman" pitchFamily="18" charset="0"/>
              </a:rPr>
              <a:t>70% of coal usage: electricity</a:t>
            </a:r>
          </a:p>
          <a:p>
            <a:pPr lvl="0"/>
            <a:r>
              <a:rPr lang="en-US" sz="1800" dirty="0" smtClean="0">
                <a:latin typeface="Times New Roman" pitchFamily="18" charset="0"/>
                <a:cs typeface="Times New Roman" pitchFamily="18" charset="0"/>
              </a:rPr>
              <a:t>many problems: pollution, health, wastelands</a:t>
            </a:r>
          </a:p>
          <a:p>
            <a:pPr lvl="0"/>
            <a:r>
              <a:rPr lang="en-US" sz="1800" dirty="0" smtClean="0">
                <a:latin typeface="Times New Roman" pitchFamily="18" charset="0"/>
                <a:cs typeface="Times New Roman" pitchFamily="18" charset="0"/>
              </a:rPr>
              <a:t>lots more available </a:t>
            </a:r>
          </a:p>
          <a:p>
            <a:pPr lvl="0"/>
            <a:r>
              <a:rPr lang="en-US" sz="1800" dirty="0" smtClean="0">
                <a:latin typeface="Times New Roman" pitchFamily="18" charset="0"/>
                <a:cs typeface="Times New Roman" pitchFamily="18" charset="0"/>
              </a:rPr>
              <a:t>formation: swamps</a:t>
            </a:r>
          </a:p>
          <a:p>
            <a:pPr>
              <a:buNone/>
            </a:pPr>
            <a:endParaRPr lang="en-US" sz="1800" dirty="0">
              <a:latin typeface="Times New Roman" pitchFamily="18" charset="0"/>
              <a:cs typeface="Times New Roman" pitchFamily="18" charset="0"/>
            </a:endParaRPr>
          </a:p>
        </p:txBody>
      </p:sp>
    </p:spTree>
  </p:cSld>
  <p:clrMapOvr>
    <a:masterClrMapping/>
  </p:clrMapOvr>
  <p:transition>
    <p:circl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Related image"/>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p:diamon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Image result for Coal"/>
          <p:cNvPicPr>
            <a:picLocks noChangeAspect="1" noChangeArrowheads="1"/>
          </p:cNvPicPr>
          <p:nvPr/>
        </p:nvPicPr>
        <p:blipFill>
          <a:blip r:embed="rId2"/>
          <a:srcRect/>
          <a:stretch>
            <a:fillRect/>
          </a:stretch>
        </p:blipFill>
        <p:spPr bwMode="auto">
          <a:xfrm>
            <a:off x="-1" y="0"/>
            <a:ext cx="9211733" cy="6858000"/>
          </a:xfrm>
          <a:prstGeom prst="rect">
            <a:avLst/>
          </a:prstGeom>
          <a:noFill/>
        </p:spPr>
      </p:pic>
    </p:spTree>
  </p:cSld>
  <p:clrMapOvr>
    <a:masterClrMapping/>
  </p:clrMapOvr>
  <p:transition>
    <p:plus/>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8600"/>
            <a:ext cx="4953000" cy="563562"/>
          </a:xfrm>
        </p:spPr>
        <p:txBody>
          <a:bodyPr>
            <a:normAutofit/>
          </a:bodyPr>
          <a:lstStyle/>
          <a:p>
            <a:r>
              <a:rPr lang="en-US" sz="2500" b="1" dirty="0" smtClean="0">
                <a:latin typeface="Times New Roman" pitchFamily="18" charset="0"/>
                <a:cs typeface="Times New Roman" pitchFamily="18" charset="0"/>
              </a:rPr>
              <a:t>Stages of coal formation</a:t>
            </a:r>
            <a:endParaRPr lang="en-US" sz="2500" dirty="0">
              <a:latin typeface="Times New Roman" pitchFamily="18" charset="0"/>
              <a:cs typeface="Times New Roman" pitchFamily="18" charset="0"/>
            </a:endParaRPr>
          </a:p>
        </p:txBody>
      </p:sp>
      <p:pic>
        <p:nvPicPr>
          <p:cNvPr id="4" name="Picture 3"/>
          <p:cNvPicPr/>
          <p:nvPr/>
        </p:nvPicPr>
        <p:blipFill>
          <a:blip r:embed="rId2" cstate="print"/>
          <a:srcRect/>
          <a:stretch>
            <a:fillRect/>
          </a:stretch>
        </p:blipFill>
        <p:spPr bwMode="auto">
          <a:xfrm>
            <a:off x="457200" y="1524000"/>
            <a:ext cx="3657600" cy="3810000"/>
          </a:xfrm>
          <a:prstGeom prst="rect">
            <a:avLst/>
          </a:prstGeom>
          <a:noFill/>
          <a:ln w="9525">
            <a:noFill/>
            <a:miter lim="800000"/>
            <a:headEnd/>
            <a:tailEnd/>
          </a:ln>
        </p:spPr>
      </p:pic>
      <p:pic>
        <p:nvPicPr>
          <p:cNvPr id="5122" name="Picture 2" descr="Image result for formation of coal"/>
          <p:cNvPicPr>
            <a:picLocks noChangeAspect="1" noChangeArrowheads="1"/>
          </p:cNvPicPr>
          <p:nvPr/>
        </p:nvPicPr>
        <p:blipFill>
          <a:blip r:embed="rId3"/>
          <a:srcRect/>
          <a:stretch>
            <a:fillRect/>
          </a:stretch>
        </p:blipFill>
        <p:spPr bwMode="auto">
          <a:xfrm>
            <a:off x="4114800" y="1828800"/>
            <a:ext cx="4643438" cy="2971800"/>
          </a:xfrm>
          <a:prstGeom prst="rect">
            <a:avLst/>
          </a:prstGeom>
          <a:noFill/>
        </p:spPr>
      </p:pic>
    </p:spTree>
  </p:cSld>
  <p:clrMapOvr>
    <a:masterClrMapping/>
  </p:clrMapOvr>
  <p:transition>
    <p:newsflash/>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152400"/>
            <a:ext cx="4085414" cy="369332"/>
          </a:xfrm>
          <a:prstGeom prst="rect">
            <a:avLst/>
          </a:prstGeom>
        </p:spPr>
        <p:txBody>
          <a:bodyPr wrap="none">
            <a:spAutoFit/>
          </a:bodyPr>
          <a:lstStyle/>
          <a:p>
            <a:r>
              <a:rPr lang="en-US" b="1" dirty="0" smtClean="0">
                <a:latin typeface="Times New Roman" pitchFamily="18" charset="0"/>
                <a:cs typeface="Times New Roman" pitchFamily="18" charset="0"/>
              </a:rPr>
              <a:t>Formation of coal from swamp deposits</a:t>
            </a:r>
            <a:endParaRPr lang="en-US" dirty="0">
              <a:latin typeface="Times New Roman" pitchFamily="18" charset="0"/>
              <a:cs typeface="Times New Roman" pitchFamily="18" charset="0"/>
            </a:endParaRPr>
          </a:p>
        </p:txBody>
      </p:sp>
      <p:pic>
        <p:nvPicPr>
          <p:cNvPr id="4" name="Picture 3" descr="D:\Art\chernicoff\Ch06\06_26a.jpg"/>
          <p:cNvPicPr/>
          <p:nvPr/>
        </p:nvPicPr>
        <p:blipFill>
          <a:blip r:embed="rId2"/>
          <a:srcRect/>
          <a:stretch>
            <a:fillRect/>
          </a:stretch>
        </p:blipFill>
        <p:spPr bwMode="auto">
          <a:xfrm>
            <a:off x="2057400" y="762001"/>
            <a:ext cx="4953000" cy="2514600"/>
          </a:xfrm>
          <a:prstGeom prst="rect">
            <a:avLst/>
          </a:prstGeom>
          <a:noFill/>
          <a:ln w="9525">
            <a:noFill/>
            <a:miter lim="800000"/>
            <a:headEnd/>
            <a:tailEnd/>
          </a:ln>
          <a:effectLst/>
        </p:spPr>
      </p:pic>
      <p:pic>
        <p:nvPicPr>
          <p:cNvPr id="5" name="Picture 4" descr="D:\Art\chernicoff\Ch06\06_26b.jpg"/>
          <p:cNvPicPr/>
          <p:nvPr/>
        </p:nvPicPr>
        <p:blipFill>
          <a:blip r:embed="rId3"/>
          <a:srcRect/>
          <a:stretch>
            <a:fillRect/>
          </a:stretch>
        </p:blipFill>
        <p:spPr bwMode="auto">
          <a:xfrm>
            <a:off x="2040255" y="3200400"/>
            <a:ext cx="5274945" cy="3581400"/>
          </a:xfrm>
          <a:prstGeom prst="rect">
            <a:avLst/>
          </a:prstGeom>
          <a:noFill/>
          <a:ln w="9525">
            <a:noFill/>
            <a:miter lim="800000"/>
            <a:headEnd/>
            <a:tailEnd/>
          </a:ln>
          <a:effectLst/>
        </p:spPr>
      </p:pic>
    </p:spTree>
  </p:cSld>
  <p:clrMapOvr>
    <a:masterClrMapping/>
  </p:clrMapOvr>
  <p:transition>
    <p:push di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normAutofit/>
          </a:bodyPr>
          <a:lstStyle/>
          <a:p>
            <a:r>
              <a:rPr lang="en-US" sz="4000" b="1" i="1" dirty="0" smtClean="0">
                <a:solidFill>
                  <a:srgbClr val="FF0000"/>
                </a:solidFill>
                <a:latin typeface="Times New Roman" pitchFamily="18" charset="0"/>
                <a:cs typeface="Times New Roman" pitchFamily="18" charset="0"/>
              </a:rPr>
              <a:t>Sedimentary Structures</a:t>
            </a:r>
            <a:endParaRPr lang="en-US" sz="4000" i="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2590799"/>
          </a:xfrm>
        </p:spPr>
        <p:txBody>
          <a:bodyPr>
            <a:noAutofit/>
          </a:bodyPr>
          <a:lstStyle/>
          <a:p>
            <a:pPr algn="just"/>
            <a:r>
              <a:rPr lang="en-US" sz="1800" dirty="0" smtClean="0">
                <a:latin typeface="Times New Roman" pitchFamily="18" charset="0"/>
                <a:cs typeface="Times New Roman" pitchFamily="18" charset="0"/>
              </a:rPr>
              <a:t>Features within sedimentary rocks produced  during or just after sediment deposition </a:t>
            </a:r>
          </a:p>
          <a:p>
            <a:pPr algn="just"/>
            <a:r>
              <a:rPr lang="en-US" sz="1800" dirty="0" smtClean="0">
                <a:latin typeface="Times New Roman" pitchFamily="18" charset="0"/>
                <a:cs typeface="Times New Roman" pitchFamily="18" charset="0"/>
              </a:rPr>
              <a:t>Provide  clues to how and where deposition of sediments  occurred.</a:t>
            </a:r>
          </a:p>
          <a:p>
            <a:pPr algn="just"/>
            <a:r>
              <a:rPr lang="en-US" sz="1800" dirty="0" smtClean="0">
                <a:latin typeface="Times New Roman" pitchFamily="18" charset="0"/>
                <a:cs typeface="Times New Roman" pitchFamily="18" charset="0"/>
              </a:rPr>
              <a:t>All stages of the  sedimentary cycle leave clues to processes that were operating in the  past. Perhaps  the most easily observable clues are structures left by the  depositional  process. </a:t>
            </a:r>
          </a:p>
          <a:p>
            <a:pPr algn="just"/>
            <a:r>
              <a:rPr lang="en-US" sz="1800" dirty="0" smtClean="0">
                <a:latin typeface="Times New Roman" pitchFamily="18" charset="0"/>
                <a:cs typeface="Times New Roman" pitchFamily="18" charset="0"/>
              </a:rPr>
              <a:t>We  here discuss sedimentary structures and the information that can be  obtained from  these structures.</a:t>
            </a:r>
          </a:p>
          <a:p>
            <a:pPr algn="just"/>
            <a:endParaRPr lang="en-US" sz="1800" dirty="0" smtClean="0">
              <a:latin typeface="Times New Roman" pitchFamily="18" charset="0"/>
              <a:cs typeface="Times New Roman" pitchFamily="18" charset="0"/>
            </a:endParaRPr>
          </a:p>
          <a:p>
            <a:pPr algn="just">
              <a:buNone/>
            </a:pPr>
            <a:endParaRPr lang="en-US" sz="1800" dirty="0" smtClean="0">
              <a:latin typeface="Times New Roman" pitchFamily="18" charset="0"/>
              <a:cs typeface="Times New Roman" pitchFamily="18" charset="0"/>
            </a:endParaRPr>
          </a:p>
          <a:p>
            <a:pPr algn="just">
              <a:buNone/>
            </a:pPr>
            <a:r>
              <a:rPr lang="en-US" sz="1800" dirty="0" smtClean="0">
                <a:latin typeface="Times New Roman" pitchFamily="18" charset="0"/>
                <a:cs typeface="Times New Roman" pitchFamily="18" charset="0"/>
              </a:rPr>
              <a:t/>
            </a:r>
            <a:br>
              <a:rPr lang="en-US" sz="1800" dirty="0" smtClean="0">
                <a:latin typeface="Times New Roman" pitchFamily="18" charset="0"/>
                <a:cs typeface="Times New Roman" pitchFamily="18" charset="0"/>
              </a:rPr>
            </a:br>
            <a:endParaRPr lang="en-US" sz="1800" dirty="0">
              <a:latin typeface="Times New Roman" pitchFamily="18" charset="0"/>
              <a:cs typeface="Times New Roman" pitchFamily="18" charset="0"/>
            </a:endParaRPr>
          </a:p>
        </p:txBody>
      </p:sp>
      <p:sp>
        <p:nvSpPr>
          <p:cNvPr id="3073" name="Rectangle 1"/>
          <p:cNvSpPr>
            <a:spLocks noChangeArrowheads="1"/>
          </p:cNvSpPr>
          <p:nvPr/>
        </p:nvSpPr>
        <p:spPr bwMode="auto">
          <a:xfrm>
            <a:off x="1524000" y="3581400"/>
            <a:ext cx="3581400"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Stratification and Bedding</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Rhythmic Layering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Cross Bedding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Graded Bedding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Non-sorted Sediment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Ripple Marks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Mudcracks</a:t>
            </a: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Sole Marks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Raindrop Marks </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Wingdings" pitchFamily="2" charset="2"/>
              <a:buChar char="q"/>
              <a:tabLst/>
            </a:pPr>
            <a:r>
              <a:rPr kumimoji="0" lang="en-US"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Fossils</a:t>
            </a:r>
            <a:endParaRPr kumimoji="0" lang="en-US"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push/>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r>
              <a:rPr lang="en-US" sz="3000" b="1" i="1" dirty="0" smtClean="0">
                <a:solidFill>
                  <a:srgbClr val="0070C0"/>
                </a:solidFill>
                <a:latin typeface="Times New Roman" pitchFamily="18" charset="0"/>
                <a:cs typeface="Times New Roman" pitchFamily="18" charset="0"/>
              </a:rPr>
              <a:t> </a:t>
            </a:r>
            <a:br>
              <a:rPr lang="en-US" sz="3000" b="1" i="1" dirty="0" smtClean="0">
                <a:solidFill>
                  <a:srgbClr val="0070C0"/>
                </a:solidFill>
                <a:latin typeface="Times New Roman" pitchFamily="18" charset="0"/>
                <a:cs typeface="Times New Roman" pitchFamily="18" charset="0"/>
              </a:rPr>
            </a:br>
            <a:r>
              <a:rPr lang="en-US" sz="3000" b="1" i="1" dirty="0" smtClean="0">
                <a:solidFill>
                  <a:srgbClr val="0070C0"/>
                </a:solidFill>
                <a:latin typeface="Times New Roman" pitchFamily="18" charset="0"/>
                <a:cs typeface="Times New Roman" pitchFamily="18" charset="0"/>
              </a:rPr>
              <a:t>Stratification and Bedding</a:t>
            </a:r>
            <a:br>
              <a:rPr lang="en-US" sz="3000" b="1" i="1" dirty="0" smtClean="0">
                <a:solidFill>
                  <a:srgbClr val="0070C0"/>
                </a:solidFill>
                <a:latin typeface="Times New Roman" pitchFamily="18" charset="0"/>
                <a:cs typeface="Times New Roman" pitchFamily="18" charset="0"/>
              </a:rPr>
            </a:br>
            <a:endParaRPr lang="en-US" sz="3000" b="1" i="1" dirty="0">
              <a:solidFill>
                <a:srgbClr val="0070C0"/>
              </a:solidFill>
              <a:latin typeface="Times New Roman" pitchFamily="18" charset="0"/>
              <a:cs typeface="Times New Roman" pitchFamily="18" charset="0"/>
            </a:endParaRPr>
          </a:p>
        </p:txBody>
      </p:sp>
      <p:sp>
        <p:nvSpPr>
          <p:cNvPr id="2049" name="Rectangle 1"/>
          <p:cNvSpPr>
            <a:spLocks noChangeArrowheads="1"/>
          </p:cNvSpPr>
          <p:nvPr/>
        </p:nvSpPr>
        <p:spPr bwMode="auto">
          <a:xfrm>
            <a:off x="381000" y="1103055"/>
            <a:ext cx="8382000" cy="181588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Most common sedimentary structure. Series of visible layers within a rock. Because sediment is deposited in low lying areas that often extend over wide areas, successive depositional events produce layers called bedding or stratification that is usually the most evident feature of sedimentary rocks. The layering can be due to differences in color of the material, differences in grain size, or differences in mineral content or chemical composition. All of these differences can be related to differences in the environment present during the depositional events. </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2051" name="Picture 3" descr="Related image"/>
          <p:cNvPicPr>
            <a:picLocks noChangeAspect="1" noChangeArrowheads="1"/>
          </p:cNvPicPr>
          <p:nvPr/>
        </p:nvPicPr>
        <p:blipFill>
          <a:blip r:embed="rId2"/>
          <a:srcRect/>
          <a:stretch>
            <a:fillRect/>
          </a:stretch>
        </p:blipFill>
        <p:spPr bwMode="auto">
          <a:xfrm>
            <a:off x="3048000" y="2743200"/>
            <a:ext cx="6028463" cy="4038600"/>
          </a:xfrm>
          <a:prstGeom prst="rect">
            <a:avLst/>
          </a:prstGeom>
          <a:noFill/>
        </p:spPr>
      </p:pic>
      <p:sp>
        <p:nvSpPr>
          <p:cNvPr id="6" name="Rectangle 5"/>
          <p:cNvSpPr/>
          <p:nvPr/>
        </p:nvSpPr>
        <p:spPr>
          <a:xfrm>
            <a:off x="381000" y="2971800"/>
            <a:ext cx="2590800" cy="2062103"/>
          </a:xfrm>
          <a:prstGeom prst="rect">
            <a:avLst/>
          </a:prstGeom>
        </p:spPr>
        <p:txBody>
          <a:bodyPr wrap="square">
            <a:spAutoFit/>
          </a:bodyPr>
          <a:lstStyle/>
          <a:p>
            <a:pPr lvl="0" algn="just" eaLnBrk="0" fontAlgn="base" hangingPunct="0">
              <a:spcBef>
                <a:spcPct val="0"/>
              </a:spcBef>
              <a:spcAft>
                <a:spcPct val="0"/>
              </a:spcAft>
            </a:pPr>
            <a:r>
              <a:rPr lang="en-US" sz="1600" dirty="0" smtClean="0">
                <a:solidFill>
                  <a:srgbClr val="000000"/>
                </a:solidFill>
                <a:latin typeface="Times New Roman" pitchFamily="18" charset="0"/>
                <a:ea typeface="Times New Roman" pitchFamily="18" charset="0"/>
                <a:cs typeface="Times New Roman" pitchFamily="18" charset="0"/>
              </a:rPr>
              <a:t>A series of beds are referred to as strata. A sequence of strata that is sufficiently unique to be recognized on a regional scale is termed a formation. A formation is the fundamental geologic </a:t>
            </a:r>
          </a:p>
          <a:p>
            <a:pPr lvl="0" algn="just" eaLnBrk="0" fontAlgn="base" hangingPunct="0">
              <a:spcBef>
                <a:spcPct val="0"/>
              </a:spcBef>
              <a:spcAft>
                <a:spcPct val="0"/>
              </a:spcAft>
            </a:pPr>
            <a:r>
              <a:rPr lang="en-US" sz="1600" dirty="0" smtClean="0">
                <a:solidFill>
                  <a:srgbClr val="000000"/>
                </a:solidFill>
                <a:latin typeface="Times New Roman" pitchFamily="18" charset="0"/>
                <a:ea typeface="Times New Roman" pitchFamily="18" charset="0"/>
                <a:cs typeface="Times New Roman" pitchFamily="18" charset="0"/>
              </a:rPr>
              <a:t>mapping unit. </a:t>
            </a:r>
            <a:endParaRPr lang="en-US" sz="1600" dirty="0" smtClean="0">
              <a:latin typeface="Times New Roman" pitchFamily="18" charset="0"/>
              <a:cs typeface="Times New Roman" pitchFamily="18" charset="0"/>
            </a:endParaRPr>
          </a:p>
        </p:txBody>
      </p:sp>
    </p:spTree>
  </p:cSld>
  <p:clrMapOvr>
    <a:masterClrMapping/>
  </p:clrMapOvr>
  <p:transition>
    <p:push dir="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1"/>
          <p:cNvSpPr>
            <a:spLocks noChangeArrowheads="1"/>
          </p:cNvSpPr>
          <p:nvPr/>
        </p:nvSpPr>
        <p:spPr bwMode="auto">
          <a:xfrm>
            <a:off x="228600" y="304800"/>
            <a:ext cx="3276600" cy="3231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Development of a bedding plane</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Picture 4" descr="D:\Art\chernicoff\Ch06\06_06NEW1.jpg"/>
          <p:cNvPicPr/>
          <p:nvPr/>
        </p:nvPicPr>
        <p:blipFill>
          <a:blip r:embed="rId2"/>
          <a:srcRect/>
          <a:stretch>
            <a:fillRect/>
          </a:stretch>
        </p:blipFill>
        <p:spPr bwMode="auto">
          <a:xfrm>
            <a:off x="457200" y="914400"/>
            <a:ext cx="3962400" cy="2743200"/>
          </a:xfrm>
          <a:prstGeom prst="rect">
            <a:avLst/>
          </a:prstGeom>
          <a:noFill/>
          <a:ln w="9525">
            <a:solidFill>
              <a:schemeClr val="accent1"/>
            </a:solidFill>
            <a:miter lim="800000"/>
            <a:headEnd/>
            <a:tailEnd/>
          </a:ln>
          <a:effectLst/>
        </p:spPr>
      </p:pic>
      <p:pic>
        <p:nvPicPr>
          <p:cNvPr id="6" name="Picture 5" descr="D:\Art\chernicoff\Ch06\06_06NEW2.jpg"/>
          <p:cNvPicPr/>
          <p:nvPr/>
        </p:nvPicPr>
        <p:blipFill>
          <a:blip r:embed="rId3"/>
          <a:srcRect/>
          <a:stretch>
            <a:fillRect/>
          </a:stretch>
        </p:blipFill>
        <p:spPr bwMode="auto">
          <a:xfrm>
            <a:off x="4724400" y="914400"/>
            <a:ext cx="3962400" cy="2743200"/>
          </a:xfrm>
          <a:prstGeom prst="rect">
            <a:avLst/>
          </a:prstGeom>
          <a:noFill/>
          <a:ln w="9525">
            <a:solidFill>
              <a:schemeClr val="accent1"/>
            </a:solidFill>
            <a:miter lim="800000"/>
            <a:headEnd/>
            <a:tailEnd/>
          </a:ln>
          <a:effectLst/>
        </p:spPr>
      </p:pic>
      <p:pic>
        <p:nvPicPr>
          <p:cNvPr id="7" name="Picture 6" descr="D:\Art\chernicoff\Ch06\06_06NEW3.jpg"/>
          <p:cNvPicPr/>
          <p:nvPr/>
        </p:nvPicPr>
        <p:blipFill>
          <a:blip r:embed="rId4"/>
          <a:srcRect/>
          <a:stretch>
            <a:fillRect/>
          </a:stretch>
        </p:blipFill>
        <p:spPr bwMode="auto">
          <a:xfrm>
            <a:off x="1981200" y="3886200"/>
            <a:ext cx="4800600" cy="2514600"/>
          </a:xfrm>
          <a:prstGeom prst="rect">
            <a:avLst/>
          </a:prstGeom>
          <a:noFill/>
          <a:ln w="9525">
            <a:solidFill>
              <a:schemeClr val="accent1"/>
            </a:solidFill>
            <a:miter lim="800000"/>
            <a:headEnd/>
            <a:tailEnd/>
          </a:ln>
          <a:effectLst/>
        </p:spPr>
      </p:pic>
    </p:spTree>
  </p:cSld>
  <p:clrMapOvr>
    <a:masterClrMapping/>
  </p:clrMapOvr>
  <p:transition>
    <p:push dir="u"/>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427038"/>
            <a:ext cx="8229600" cy="715962"/>
          </a:xfrm>
        </p:spPr>
        <p:txBody>
          <a:bodyPr>
            <a:noAutofit/>
          </a:bodyPr>
          <a:lstStyle/>
          <a:p>
            <a:r>
              <a:rPr lang="en-US" sz="3000" b="1" i="1" dirty="0" smtClean="0">
                <a:solidFill>
                  <a:srgbClr val="0070C0"/>
                </a:solidFill>
                <a:latin typeface="Times New Roman" pitchFamily="18" charset="0"/>
                <a:cs typeface="Times New Roman" pitchFamily="18" charset="0"/>
              </a:rPr>
              <a:t> </a:t>
            </a:r>
            <a:br>
              <a:rPr lang="en-US" sz="3000" b="1" i="1" dirty="0" smtClean="0">
                <a:solidFill>
                  <a:srgbClr val="0070C0"/>
                </a:solidFill>
                <a:latin typeface="Times New Roman" pitchFamily="18" charset="0"/>
                <a:cs typeface="Times New Roman" pitchFamily="18" charset="0"/>
              </a:rPr>
            </a:br>
            <a:r>
              <a:rPr lang="en-US" sz="3000" b="1" i="1" dirty="0" smtClean="0">
                <a:solidFill>
                  <a:srgbClr val="0070C0"/>
                </a:solidFill>
                <a:latin typeface="Times New Roman" pitchFamily="18" charset="0"/>
                <a:cs typeface="Times New Roman" pitchFamily="18" charset="0"/>
              </a:rPr>
              <a:t> Rhythmic Layering </a:t>
            </a:r>
            <a:br>
              <a:rPr lang="en-US" sz="3000" b="1" i="1" dirty="0" smtClean="0">
                <a:solidFill>
                  <a:srgbClr val="0070C0"/>
                </a:solidFill>
                <a:latin typeface="Times New Roman" pitchFamily="18" charset="0"/>
                <a:cs typeface="Times New Roman" pitchFamily="18" charset="0"/>
              </a:rPr>
            </a:br>
            <a:endParaRPr lang="en-US" sz="3000" b="1" i="1" dirty="0">
              <a:solidFill>
                <a:srgbClr val="0070C0"/>
              </a:solidFill>
              <a:latin typeface="Times New Roman" pitchFamily="18" charset="0"/>
              <a:cs typeface="Times New Roman" pitchFamily="18" charset="0"/>
            </a:endParaRPr>
          </a:p>
        </p:txBody>
      </p:sp>
      <p:sp>
        <p:nvSpPr>
          <p:cNvPr id="5" name="Rectangle 1"/>
          <p:cNvSpPr>
            <a:spLocks noChangeArrowheads="1"/>
          </p:cNvSpPr>
          <p:nvPr/>
        </p:nvSpPr>
        <p:spPr bwMode="auto">
          <a:xfrm>
            <a:off x="381000" y="1219200"/>
            <a:ext cx="8382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1600" dirty="0" smtClean="0">
                <a:latin typeface="Times New Roman" pitchFamily="18" charset="0"/>
                <a:cs typeface="Times New Roman" pitchFamily="18" charset="0"/>
              </a:rPr>
              <a:t>Alternating parallel layers having different properties. Sometimes caused by seasonal changes in deposition (</a:t>
            </a:r>
            <a:r>
              <a:rPr lang="en-US" sz="1600" b="1" i="1" dirty="0" err="1" smtClean="0">
                <a:latin typeface="Times New Roman" pitchFamily="18" charset="0"/>
                <a:cs typeface="Times New Roman" pitchFamily="18" charset="0"/>
              </a:rPr>
              <a:t>Varves</a:t>
            </a:r>
            <a:r>
              <a:rPr lang="en-US" sz="1600" dirty="0" smtClean="0">
                <a:latin typeface="Times New Roman" pitchFamily="18" charset="0"/>
                <a:cs typeface="Times New Roman" pitchFamily="18" charset="0"/>
              </a:rPr>
              <a:t>). i.e. lake deposits wherein coarse sediment is deposited in summer months and fine sediment is deposited in the winter when the surface of the lake is frozen.</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en-US"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 name="Picture 5"/>
          <p:cNvPicPr/>
          <p:nvPr/>
        </p:nvPicPr>
        <p:blipFill>
          <a:blip r:embed="rId2"/>
          <a:srcRect/>
          <a:stretch>
            <a:fillRect/>
          </a:stretch>
        </p:blipFill>
        <p:spPr bwMode="auto">
          <a:xfrm>
            <a:off x="304800" y="2362200"/>
            <a:ext cx="3429000" cy="1828800"/>
          </a:xfrm>
          <a:prstGeom prst="rect">
            <a:avLst/>
          </a:prstGeom>
          <a:noFill/>
          <a:ln w="9525">
            <a:noFill/>
            <a:miter lim="800000"/>
            <a:headEnd/>
            <a:tailEnd/>
          </a:ln>
        </p:spPr>
      </p:pic>
      <p:pic>
        <p:nvPicPr>
          <p:cNvPr id="1026" name="Picture 2" descr="Related image"/>
          <p:cNvPicPr>
            <a:picLocks noChangeAspect="1" noChangeArrowheads="1"/>
          </p:cNvPicPr>
          <p:nvPr/>
        </p:nvPicPr>
        <p:blipFill>
          <a:blip r:embed="rId3"/>
          <a:srcRect/>
          <a:stretch>
            <a:fillRect/>
          </a:stretch>
        </p:blipFill>
        <p:spPr bwMode="auto">
          <a:xfrm>
            <a:off x="3683000" y="2743200"/>
            <a:ext cx="5384800" cy="4038600"/>
          </a:xfrm>
          <a:prstGeom prst="rect">
            <a:avLst/>
          </a:prstGeom>
          <a:noFill/>
        </p:spPr>
      </p:pic>
    </p:spTree>
  </p:cSld>
  <p:clrMapOvr>
    <a:masterClrMapping/>
  </p:clrMapOvr>
  <p:transition>
    <p:cover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3352800"/>
          </a:xfrm>
        </p:spPr>
        <p:txBody>
          <a:bodyPr>
            <a:normAutofit/>
          </a:bodyPr>
          <a:lstStyle/>
          <a:p>
            <a:pPr>
              <a:buNone/>
            </a:pPr>
            <a:r>
              <a:rPr lang="en-US" sz="2700" b="1" dirty="0" smtClean="0">
                <a:solidFill>
                  <a:srgbClr val="00B050"/>
                </a:solidFill>
                <a:latin typeface="Times New Roman" pitchFamily="18" charset="0"/>
                <a:cs typeface="Times New Roman" pitchFamily="18" charset="0"/>
              </a:rPr>
              <a:t>Relationship to Earth’s Systems</a:t>
            </a:r>
          </a:p>
          <a:p>
            <a:pPr>
              <a:buNone/>
            </a:pPr>
            <a:r>
              <a:rPr lang="en-US" sz="1800" dirty="0" smtClean="0">
                <a:latin typeface="Times New Roman" pitchFamily="18" charset="0"/>
                <a:cs typeface="Times New Roman" pitchFamily="18" charset="0"/>
              </a:rPr>
              <a:t>• Atmosphere</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Most sediments produced by weathering in air</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Sand and dust transported by wind</a:t>
            </a:r>
          </a:p>
          <a:p>
            <a:pPr>
              <a:buNone/>
            </a:pPr>
            <a:r>
              <a:rPr lang="en-US" sz="1800" dirty="0" smtClean="0">
                <a:latin typeface="Times New Roman" pitchFamily="18" charset="0"/>
                <a:cs typeface="Times New Roman" pitchFamily="18" charset="0"/>
              </a:rPr>
              <a:t>• Hydrosphere</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Water is a primary agent in sediment production, transportation, deposition, cementation, and formation of sedimentary rocks</a:t>
            </a:r>
          </a:p>
          <a:p>
            <a:pPr>
              <a:buNone/>
            </a:pPr>
            <a:r>
              <a:rPr lang="en-US" sz="1800" dirty="0" smtClean="0">
                <a:latin typeface="Times New Roman" pitchFamily="18" charset="0"/>
                <a:cs typeface="Times New Roman" pitchFamily="18" charset="0"/>
              </a:rPr>
              <a:t>• Biosphere</a:t>
            </a:r>
            <a:br>
              <a:rPr lang="en-US" sz="1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rPr>
              <a:t>– Oil, the product of partial decay of organic materials, is found in sedimentary rocks</a:t>
            </a:r>
          </a:p>
          <a:p>
            <a:endParaRPr lang="en-US" dirty="0">
              <a:latin typeface="Times New Roman" pitchFamily="18" charset="0"/>
              <a:cs typeface="Times New Roman" pitchFamily="18" charset="0"/>
            </a:endParaRPr>
          </a:p>
        </p:txBody>
      </p:sp>
      <p:pic>
        <p:nvPicPr>
          <p:cNvPr id="8194" name="Picture 2" descr="Image result for sediments"/>
          <p:cNvPicPr>
            <a:picLocks noChangeAspect="1" noChangeArrowheads="1"/>
          </p:cNvPicPr>
          <p:nvPr/>
        </p:nvPicPr>
        <p:blipFill>
          <a:blip r:embed="rId2"/>
          <a:srcRect/>
          <a:stretch>
            <a:fillRect/>
          </a:stretch>
        </p:blipFill>
        <p:spPr bwMode="auto">
          <a:xfrm>
            <a:off x="4648200" y="3657600"/>
            <a:ext cx="3429000" cy="2571750"/>
          </a:xfrm>
          <a:prstGeom prst="rect">
            <a:avLst/>
          </a:prstGeom>
          <a:noFill/>
        </p:spPr>
      </p:pic>
      <p:pic>
        <p:nvPicPr>
          <p:cNvPr id="8196" name="Picture 4" descr="Image result for sand wind"/>
          <p:cNvPicPr>
            <a:picLocks noChangeAspect="1" noChangeArrowheads="1"/>
          </p:cNvPicPr>
          <p:nvPr/>
        </p:nvPicPr>
        <p:blipFill>
          <a:blip r:embed="rId3" cstate="print"/>
          <a:srcRect/>
          <a:stretch>
            <a:fillRect/>
          </a:stretch>
        </p:blipFill>
        <p:spPr bwMode="auto">
          <a:xfrm>
            <a:off x="990600" y="3657600"/>
            <a:ext cx="3454400" cy="2590800"/>
          </a:xfrm>
          <a:prstGeom prst="rect">
            <a:avLst/>
          </a:prstGeom>
          <a:noFill/>
        </p:spPr>
      </p:pic>
    </p:spTree>
  </p:cSld>
  <p:clrMapOvr>
    <a:masterClrMapping/>
  </p:clrMapOvr>
  <p:transition>
    <p:wip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427038"/>
            <a:ext cx="8229600" cy="715962"/>
          </a:xfrm>
        </p:spPr>
        <p:txBody>
          <a:bodyPr>
            <a:noAutofit/>
          </a:bodyPr>
          <a:lstStyle/>
          <a:p>
            <a:r>
              <a:rPr lang="en-US" sz="3000" b="1" i="1" dirty="0" smtClean="0">
                <a:solidFill>
                  <a:srgbClr val="0070C0"/>
                </a:solidFill>
                <a:latin typeface="Times New Roman" pitchFamily="18" charset="0"/>
                <a:cs typeface="Times New Roman" pitchFamily="18" charset="0"/>
              </a:rPr>
              <a:t> </a:t>
            </a:r>
            <a:br>
              <a:rPr lang="en-US" sz="3000" b="1" i="1" dirty="0" smtClean="0">
                <a:solidFill>
                  <a:srgbClr val="0070C0"/>
                </a:solidFill>
                <a:latin typeface="Times New Roman" pitchFamily="18" charset="0"/>
                <a:cs typeface="Times New Roman" pitchFamily="18" charset="0"/>
              </a:rPr>
            </a:br>
            <a:r>
              <a:rPr lang="en-US" sz="3000" b="1" i="1" dirty="0" smtClean="0">
                <a:solidFill>
                  <a:srgbClr val="0070C0"/>
                </a:solidFill>
                <a:latin typeface="Times New Roman" pitchFamily="18" charset="0"/>
                <a:cs typeface="Times New Roman" pitchFamily="18" charset="0"/>
              </a:rPr>
              <a:t> Cross Bedding </a:t>
            </a:r>
            <a:br>
              <a:rPr lang="en-US" sz="3000" b="1" i="1" dirty="0" smtClean="0">
                <a:solidFill>
                  <a:srgbClr val="0070C0"/>
                </a:solidFill>
                <a:latin typeface="Times New Roman" pitchFamily="18" charset="0"/>
                <a:cs typeface="Times New Roman" pitchFamily="18" charset="0"/>
              </a:rPr>
            </a:br>
            <a:endParaRPr lang="en-US" sz="3000" b="1" i="1" dirty="0">
              <a:solidFill>
                <a:srgbClr val="0070C0"/>
              </a:solidFill>
              <a:latin typeface="Times New Roman" pitchFamily="18" charset="0"/>
              <a:cs typeface="Times New Roman" pitchFamily="18" charset="0"/>
            </a:endParaRPr>
          </a:p>
        </p:txBody>
      </p:sp>
      <p:sp>
        <p:nvSpPr>
          <p:cNvPr id="6" name="Rectangle 1"/>
          <p:cNvSpPr>
            <a:spLocks noChangeArrowheads="1"/>
          </p:cNvSpPr>
          <p:nvPr/>
        </p:nvSpPr>
        <p:spPr bwMode="auto">
          <a:xfrm>
            <a:off x="381000" y="1219200"/>
            <a:ext cx="8382000" cy="10772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1600" dirty="0" smtClean="0">
                <a:latin typeface="Times New Roman" pitchFamily="18" charset="0"/>
                <a:cs typeface="Times New Roman" pitchFamily="18" charset="0"/>
              </a:rPr>
              <a:t>Sets of beds that are inclined relative to one another. The beds are inclined in the direction that the wind or water was moving at the time of deposition. Boundaries between sets of cross beds usually represent an </a:t>
            </a:r>
            <a:r>
              <a:rPr lang="en-US" sz="1600" dirty="0" err="1" smtClean="0">
                <a:latin typeface="Times New Roman" pitchFamily="18" charset="0"/>
                <a:cs typeface="Times New Roman" pitchFamily="18" charset="0"/>
              </a:rPr>
              <a:t>erosional</a:t>
            </a:r>
            <a:r>
              <a:rPr lang="en-US" sz="1600" dirty="0" smtClean="0">
                <a:latin typeface="Times New Roman" pitchFamily="18" charset="0"/>
                <a:cs typeface="Times New Roman" pitchFamily="18" charset="0"/>
              </a:rPr>
              <a:t> surface. Very common in beach deposits, sand dunes, and river deposited sediment.</a:t>
            </a:r>
          </a:p>
        </p:txBody>
      </p:sp>
      <p:pic>
        <p:nvPicPr>
          <p:cNvPr id="7" name="Picture 6"/>
          <p:cNvPicPr/>
          <p:nvPr/>
        </p:nvPicPr>
        <p:blipFill>
          <a:blip r:embed="rId2" cstate="print"/>
          <a:srcRect/>
          <a:stretch>
            <a:fillRect/>
          </a:stretch>
        </p:blipFill>
        <p:spPr bwMode="auto">
          <a:xfrm>
            <a:off x="762000" y="2514600"/>
            <a:ext cx="1634185" cy="1517154"/>
          </a:xfrm>
          <a:prstGeom prst="rect">
            <a:avLst/>
          </a:prstGeom>
          <a:noFill/>
          <a:ln w="9525">
            <a:noFill/>
            <a:miter lim="800000"/>
            <a:headEnd/>
            <a:tailEnd/>
          </a:ln>
        </p:spPr>
      </p:pic>
      <p:pic>
        <p:nvPicPr>
          <p:cNvPr id="8" name="Picture 7"/>
          <p:cNvPicPr/>
          <p:nvPr/>
        </p:nvPicPr>
        <p:blipFill>
          <a:blip r:embed="rId3"/>
          <a:srcRect/>
          <a:stretch>
            <a:fillRect/>
          </a:stretch>
        </p:blipFill>
        <p:spPr bwMode="auto">
          <a:xfrm>
            <a:off x="2895600" y="2667000"/>
            <a:ext cx="5562600" cy="3886200"/>
          </a:xfrm>
          <a:prstGeom prst="rect">
            <a:avLst/>
          </a:prstGeom>
          <a:noFill/>
          <a:ln w="9525">
            <a:noFill/>
            <a:miter lim="800000"/>
            <a:headEnd/>
            <a:tailEnd/>
          </a:ln>
        </p:spPr>
      </p:pic>
    </p:spTree>
  </p:cSld>
  <p:clrMapOvr>
    <a:masterClrMapping/>
  </p:clrMapOvr>
  <p:transition>
    <p:cove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Picture 2" descr="Image result for Cross Bedding"/>
          <p:cNvPicPr>
            <a:picLocks noChangeAspect="1" noChangeArrowheads="1"/>
          </p:cNvPicPr>
          <p:nvPr/>
        </p:nvPicPr>
        <p:blipFill>
          <a:blip r:embed="rId2"/>
          <a:srcRect/>
          <a:stretch>
            <a:fillRect/>
          </a:stretch>
        </p:blipFill>
        <p:spPr bwMode="auto">
          <a:xfrm>
            <a:off x="65936" y="76200"/>
            <a:ext cx="5230556" cy="3505200"/>
          </a:xfrm>
          <a:prstGeom prst="rect">
            <a:avLst/>
          </a:prstGeom>
          <a:noFill/>
        </p:spPr>
      </p:pic>
      <p:pic>
        <p:nvPicPr>
          <p:cNvPr id="58372" name="Picture 4" descr="Image result for Cross Bedding"/>
          <p:cNvPicPr>
            <a:picLocks noChangeAspect="1" noChangeArrowheads="1"/>
          </p:cNvPicPr>
          <p:nvPr/>
        </p:nvPicPr>
        <p:blipFill>
          <a:blip r:embed="rId3"/>
          <a:srcRect/>
          <a:stretch>
            <a:fillRect/>
          </a:stretch>
        </p:blipFill>
        <p:spPr bwMode="auto">
          <a:xfrm>
            <a:off x="3810000" y="3581400"/>
            <a:ext cx="5257800" cy="3186228"/>
          </a:xfrm>
          <a:prstGeom prst="rect">
            <a:avLst/>
          </a:prstGeom>
          <a:noFill/>
        </p:spPr>
      </p:pic>
    </p:spTree>
  </p:cSld>
  <p:clrMapOvr>
    <a:masterClrMapping/>
  </p:clrMapOvr>
  <p:transition>
    <p:cover dir="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427038"/>
            <a:ext cx="8229600" cy="715962"/>
          </a:xfrm>
        </p:spPr>
        <p:txBody>
          <a:bodyPr>
            <a:noAutofit/>
          </a:bodyPr>
          <a:lstStyle/>
          <a:p>
            <a:r>
              <a:rPr lang="en-US" sz="3000" b="1" i="1" dirty="0" smtClean="0">
                <a:solidFill>
                  <a:srgbClr val="0070C0"/>
                </a:solidFill>
                <a:latin typeface="Times New Roman" pitchFamily="18" charset="0"/>
                <a:cs typeface="Times New Roman" pitchFamily="18" charset="0"/>
              </a:rPr>
              <a:t> </a:t>
            </a:r>
            <a:br>
              <a:rPr lang="en-US" sz="3000" b="1" i="1" dirty="0" smtClean="0">
                <a:solidFill>
                  <a:srgbClr val="0070C0"/>
                </a:solidFill>
                <a:latin typeface="Times New Roman" pitchFamily="18" charset="0"/>
                <a:cs typeface="Times New Roman" pitchFamily="18" charset="0"/>
              </a:rPr>
            </a:br>
            <a:r>
              <a:rPr lang="en-US" sz="3000" b="1" i="1" dirty="0" smtClean="0">
                <a:solidFill>
                  <a:srgbClr val="0070C0"/>
                </a:solidFill>
                <a:latin typeface="Times New Roman" pitchFamily="18" charset="0"/>
                <a:cs typeface="Times New Roman" pitchFamily="18" charset="0"/>
              </a:rPr>
              <a:t> Graded Bedding</a:t>
            </a:r>
            <a:br>
              <a:rPr lang="en-US" sz="3000" b="1" i="1" dirty="0" smtClean="0">
                <a:solidFill>
                  <a:srgbClr val="0070C0"/>
                </a:solidFill>
                <a:latin typeface="Times New Roman" pitchFamily="18" charset="0"/>
                <a:cs typeface="Times New Roman" pitchFamily="18" charset="0"/>
              </a:rPr>
            </a:br>
            <a:endParaRPr lang="en-US" sz="3000" b="1" i="1" dirty="0">
              <a:solidFill>
                <a:srgbClr val="0070C0"/>
              </a:solidFill>
              <a:latin typeface="Times New Roman" pitchFamily="18" charset="0"/>
              <a:cs typeface="Times New Roman" pitchFamily="18" charset="0"/>
            </a:endParaRPr>
          </a:p>
        </p:txBody>
      </p:sp>
      <p:sp>
        <p:nvSpPr>
          <p:cNvPr id="5" name="Rectangle 1"/>
          <p:cNvSpPr>
            <a:spLocks noChangeArrowheads="1"/>
          </p:cNvSpPr>
          <p:nvPr/>
        </p:nvSpPr>
        <p:spPr bwMode="auto">
          <a:xfrm>
            <a:off x="381000" y="1143000"/>
            <a:ext cx="8382000" cy="13234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1600" dirty="0" smtClean="0">
                <a:latin typeface="Times New Roman" pitchFamily="18" charset="0"/>
                <a:cs typeface="Times New Roman" pitchFamily="18" charset="0"/>
              </a:rPr>
              <a:t>As current velocity decreases, first the larger or more dense particles are deposited followed by smaller particles. This results in bedding showing a decrease in grain size from the bottom of the bed to the top of the bed. Sediment added as a pulse of turbid water. As pulse wanes, water loses velocity and sediments settle. Coarsest material settles first, medium next, then fine. Multiple graded-bed sequences called </a:t>
            </a:r>
            <a:r>
              <a:rPr lang="en-US" sz="1600" dirty="0" err="1" smtClean="0">
                <a:latin typeface="Times New Roman" pitchFamily="18" charset="0"/>
                <a:cs typeface="Times New Roman" pitchFamily="18" charset="0"/>
              </a:rPr>
              <a:t>turbidites</a:t>
            </a:r>
            <a:r>
              <a:rPr lang="en-US" sz="1600" dirty="0" smtClean="0">
                <a:latin typeface="Times New Roman" pitchFamily="18" charset="0"/>
                <a:cs typeface="Times New Roman" pitchFamily="18" charset="0"/>
              </a:rPr>
              <a:t>.</a:t>
            </a:r>
            <a:endParaRPr lang="en-US" sz="1600" dirty="0">
              <a:latin typeface="Times New Roman" pitchFamily="18" charset="0"/>
              <a:cs typeface="Times New Roman" pitchFamily="18" charset="0"/>
            </a:endParaRPr>
          </a:p>
        </p:txBody>
      </p:sp>
      <p:pic>
        <p:nvPicPr>
          <p:cNvPr id="56322" name="Picture 2" descr="Image result for Graded Bedding"/>
          <p:cNvPicPr>
            <a:picLocks noChangeAspect="1" noChangeArrowheads="1"/>
          </p:cNvPicPr>
          <p:nvPr/>
        </p:nvPicPr>
        <p:blipFill>
          <a:blip r:embed="rId2"/>
          <a:srcRect r="51659" b="6587"/>
          <a:stretch>
            <a:fillRect/>
          </a:stretch>
        </p:blipFill>
        <p:spPr bwMode="auto">
          <a:xfrm>
            <a:off x="609600" y="2971800"/>
            <a:ext cx="3886200" cy="2590800"/>
          </a:xfrm>
          <a:prstGeom prst="rect">
            <a:avLst/>
          </a:prstGeom>
          <a:noFill/>
        </p:spPr>
      </p:pic>
      <p:pic>
        <p:nvPicPr>
          <p:cNvPr id="8" name="Picture 2" descr="Image result for Graded Bedding"/>
          <p:cNvPicPr>
            <a:picLocks noChangeAspect="1" noChangeArrowheads="1"/>
          </p:cNvPicPr>
          <p:nvPr/>
        </p:nvPicPr>
        <p:blipFill>
          <a:blip r:embed="rId3"/>
          <a:srcRect/>
          <a:stretch>
            <a:fillRect/>
          </a:stretch>
        </p:blipFill>
        <p:spPr bwMode="auto">
          <a:xfrm>
            <a:off x="4572000" y="3048000"/>
            <a:ext cx="4049486" cy="2438400"/>
          </a:xfrm>
          <a:prstGeom prst="rect">
            <a:avLst/>
          </a:prstGeom>
          <a:noFill/>
        </p:spPr>
      </p:pic>
    </p:spTree>
  </p:cSld>
  <p:clrMapOvr>
    <a:masterClrMapping/>
  </p:clrMapOvr>
  <p:transition>
    <p:cover dir="u"/>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Art\chernicoff\Ch06\06_07b.jpg"/>
          <p:cNvPicPr/>
          <p:nvPr/>
        </p:nvPicPr>
        <p:blipFill>
          <a:blip r:embed="rId2"/>
          <a:srcRect/>
          <a:stretch>
            <a:fillRect/>
          </a:stretch>
        </p:blipFill>
        <p:spPr bwMode="auto">
          <a:xfrm>
            <a:off x="914400" y="762000"/>
            <a:ext cx="7620000" cy="5181600"/>
          </a:xfrm>
          <a:prstGeom prst="rect">
            <a:avLst/>
          </a:prstGeom>
          <a:noFill/>
          <a:ln w="9525">
            <a:noFill/>
            <a:miter lim="800000"/>
            <a:headEnd/>
            <a:tailEnd/>
          </a:ln>
          <a:effectLst/>
        </p:spPr>
      </p:pic>
    </p:spTree>
  </p:cSld>
  <p:clrMapOvr>
    <a:masterClrMapping/>
  </p:clrMapOvr>
  <p:transition>
    <p:cover dir="l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50838"/>
            <a:ext cx="8229600" cy="715962"/>
          </a:xfrm>
        </p:spPr>
        <p:txBody>
          <a:bodyPr>
            <a:noAutofit/>
          </a:bodyPr>
          <a:lstStyle/>
          <a:p>
            <a:r>
              <a:rPr lang="en-US" sz="3000" b="1" i="1" dirty="0" smtClean="0">
                <a:solidFill>
                  <a:srgbClr val="0070C0"/>
                </a:solidFill>
                <a:latin typeface="Times New Roman" pitchFamily="18" charset="0"/>
                <a:cs typeface="Times New Roman" pitchFamily="18" charset="0"/>
              </a:rPr>
              <a:t>  Ripple Marks </a:t>
            </a:r>
            <a:endParaRPr lang="en-US" sz="3000" b="1" i="1" dirty="0">
              <a:solidFill>
                <a:srgbClr val="0070C0"/>
              </a:solidFill>
              <a:latin typeface="Times New Roman" pitchFamily="18" charset="0"/>
              <a:cs typeface="Times New Roman" pitchFamily="18" charset="0"/>
            </a:endParaRPr>
          </a:p>
        </p:txBody>
      </p:sp>
      <p:sp>
        <p:nvSpPr>
          <p:cNvPr id="5" name="Rectangle 1"/>
          <p:cNvSpPr>
            <a:spLocks noChangeArrowheads="1"/>
          </p:cNvSpPr>
          <p:nvPr/>
        </p:nvSpPr>
        <p:spPr bwMode="auto">
          <a:xfrm>
            <a:off x="381000" y="1103055"/>
            <a:ext cx="8382000" cy="25545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1600" dirty="0" smtClean="0">
                <a:latin typeface="Times New Roman" pitchFamily="18" charset="0"/>
                <a:cs typeface="Times New Roman" pitchFamily="18" charset="0"/>
              </a:rPr>
              <a:t>Water flowing over loose sediment creates </a:t>
            </a:r>
            <a:r>
              <a:rPr lang="en-US" sz="1600" dirty="0" err="1" smtClean="0">
                <a:latin typeface="Times New Roman" pitchFamily="18" charset="0"/>
                <a:cs typeface="Times New Roman" pitchFamily="18" charset="0"/>
              </a:rPr>
              <a:t>bedforms</a:t>
            </a:r>
            <a:r>
              <a:rPr lang="en-US" sz="1600" dirty="0" smtClean="0">
                <a:latin typeface="Times New Roman" pitchFamily="18" charset="0"/>
                <a:cs typeface="Times New Roman" pitchFamily="18" charset="0"/>
              </a:rPr>
              <a:t> by moving sediment with the flow.</a:t>
            </a:r>
          </a:p>
          <a:p>
            <a:pPr algn="just"/>
            <a:r>
              <a:rPr lang="en-US" sz="1600" dirty="0" err="1" smtClean="0">
                <a:latin typeface="Times New Roman" pitchFamily="18" charset="0"/>
                <a:cs typeface="Times New Roman" pitchFamily="18" charset="0"/>
              </a:rPr>
              <a:t>Bedforms</a:t>
            </a:r>
            <a:r>
              <a:rPr lang="en-US" sz="1600" dirty="0" smtClean="0">
                <a:latin typeface="Times New Roman" pitchFamily="18" charset="0"/>
                <a:cs typeface="Times New Roman" pitchFamily="18" charset="0"/>
              </a:rPr>
              <a:t> are linked to flow velocity and sediment size. Ripples are characteristic of shallow water deposition and can also be caused by wind. blowing over the surface. Sand dunes are similar, but on a larger scale. Ripples are commonly preserved in sedimentary rocks.</a:t>
            </a:r>
          </a:p>
          <a:p>
            <a:pPr algn="just"/>
            <a:r>
              <a:rPr lang="en-US" sz="1600" b="1" dirty="0" smtClean="0">
                <a:latin typeface="Times New Roman" pitchFamily="18" charset="0"/>
                <a:cs typeface="Times New Roman" pitchFamily="18" charset="0"/>
              </a:rPr>
              <a:t>Asymmetric ripples </a:t>
            </a:r>
            <a:r>
              <a:rPr lang="en-US" sz="1600" dirty="0" smtClean="0">
                <a:latin typeface="Times New Roman" pitchFamily="18" charset="0"/>
                <a:cs typeface="Times New Roman" pitchFamily="18" charset="0"/>
              </a:rPr>
              <a:t>(as shown above) indicate flow direction, with the steep slope on the down - current direction. Ripples persevered in ancient rocks can also be indicators of up/down direction in the original sediment.</a:t>
            </a:r>
          </a:p>
          <a:p>
            <a:pPr algn="just"/>
            <a:r>
              <a:rPr lang="en-US" sz="1600" b="1" dirty="0" smtClean="0">
                <a:latin typeface="Times New Roman" pitchFamily="18" charset="0"/>
                <a:cs typeface="Times New Roman" pitchFamily="18" charset="0"/>
              </a:rPr>
              <a:t>Symmetric ripples </a:t>
            </a:r>
            <a:r>
              <a:rPr lang="en-US" sz="1600" dirty="0" smtClean="0">
                <a:latin typeface="Times New Roman" pitchFamily="18" charset="0"/>
                <a:cs typeface="Times New Roman" pitchFamily="18" charset="0"/>
              </a:rPr>
              <a:t>form as a result of constant wave energy oscillating back and forth.</a:t>
            </a:r>
          </a:p>
          <a:p>
            <a:pPr algn="just"/>
            <a:r>
              <a:rPr lang="en-US" sz="1600" dirty="0" smtClean="0">
                <a:latin typeface="Times New Roman" pitchFamily="18" charset="0"/>
                <a:cs typeface="Times New Roman" pitchFamily="18" charset="0"/>
              </a:rPr>
              <a:t>Small ridges formed on surface of sediment layer by moving wind or water</a:t>
            </a:r>
          </a:p>
          <a:p>
            <a:pPr algn="just"/>
            <a:endParaRPr lang="en-US" sz="1600" dirty="0">
              <a:latin typeface="Times New Roman" pitchFamily="18" charset="0"/>
              <a:cs typeface="Times New Roman" pitchFamily="18" charset="0"/>
            </a:endParaRPr>
          </a:p>
        </p:txBody>
      </p:sp>
      <p:pic>
        <p:nvPicPr>
          <p:cNvPr id="6" name="Picture 5"/>
          <p:cNvPicPr/>
          <p:nvPr/>
        </p:nvPicPr>
        <p:blipFill>
          <a:blip r:embed="rId2" cstate="print"/>
          <a:srcRect/>
          <a:stretch>
            <a:fillRect/>
          </a:stretch>
        </p:blipFill>
        <p:spPr bwMode="auto">
          <a:xfrm>
            <a:off x="762000" y="4191000"/>
            <a:ext cx="2994812" cy="1280542"/>
          </a:xfrm>
          <a:prstGeom prst="rect">
            <a:avLst/>
          </a:prstGeom>
          <a:noFill/>
          <a:ln w="9525">
            <a:noFill/>
            <a:miter lim="800000"/>
            <a:headEnd/>
            <a:tailEnd/>
          </a:ln>
        </p:spPr>
      </p:pic>
      <p:pic>
        <p:nvPicPr>
          <p:cNvPr id="7" name="Picture 6"/>
          <p:cNvPicPr/>
          <p:nvPr/>
        </p:nvPicPr>
        <p:blipFill>
          <a:blip r:embed="rId3"/>
          <a:srcRect/>
          <a:stretch>
            <a:fillRect/>
          </a:stretch>
        </p:blipFill>
        <p:spPr bwMode="auto">
          <a:xfrm>
            <a:off x="4343400" y="3429000"/>
            <a:ext cx="2514600" cy="1524000"/>
          </a:xfrm>
          <a:prstGeom prst="rect">
            <a:avLst/>
          </a:prstGeom>
          <a:noFill/>
          <a:ln w="9525">
            <a:noFill/>
            <a:miter lim="800000"/>
            <a:headEnd/>
            <a:tailEnd/>
          </a:ln>
        </p:spPr>
      </p:pic>
      <p:pic>
        <p:nvPicPr>
          <p:cNvPr id="8" name="Picture 7"/>
          <p:cNvPicPr/>
          <p:nvPr/>
        </p:nvPicPr>
        <p:blipFill>
          <a:blip r:embed="rId4"/>
          <a:srcRect/>
          <a:stretch>
            <a:fillRect/>
          </a:stretch>
        </p:blipFill>
        <p:spPr bwMode="auto">
          <a:xfrm>
            <a:off x="5715000" y="5029200"/>
            <a:ext cx="2819400" cy="1676400"/>
          </a:xfrm>
          <a:prstGeom prst="rect">
            <a:avLst/>
          </a:prstGeom>
          <a:noFill/>
          <a:ln w="9525">
            <a:noFill/>
            <a:miter lim="800000"/>
            <a:headEnd/>
            <a:tailEnd/>
          </a:ln>
        </p:spPr>
      </p:pic>
    </p:spTree>
  </p:cSld>
  <p:clrMapOvr>
    <a:masterClrMapping/>
  </p:clrMapOvr>
  <p:transition>
    <p:cover dir="l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304800"/>
            <a:ext cx="8229600" cy="715962"/>
          </a:xfrm>
        </p:spPr>
        <p:txBody>
          <a:bodyPr>
            <a:noAutofit/>
          </a:bodyPr>
          <a:lstStyle/>
          <a:p>
            <a:r>
              <a:rPr lang="en-US" sz="3000" b="1" i="1" dirty="0" smtClean="0">
                <a:solidFill>
                  <a:srgbClr val="0070C0"/>
                </a:solidFill>
                <a:latin typeface="Times New Roman" pitchFamily="18" charset="0"/>
                <a:cs typeface="Times New Roman" pitchFamily="18" charset="0"/>
              </a:rPr>
              <a:t> </a:t>
            </a:r>
            <a:br>
              <a:rPr lang="en-US" sz="3000" b="1" i="1" dirty="0" smtClean="0">
                <a:solidFill>
                  <a:srgbClr val="0070C0"/>
                </a:solidFill>
                <a:latin typeface="Times New Roman" pitchFamily="18" charset="0"/>
                <a:cs typeface="Times New Roman" pitchFamily="18" charset="0"/>
              </a:rPr>
            </a:br>
            <a:r>
              <a:rPr lang="en-US" sz="3000" b="1" i="1" dirty="0" smtClean="0">
                <a:solidFill>
                  <a:srgbClr val="0070C0"/>
                </a:solidFill>
                <a:latin typeface="Times New Roman" pitchFamily="18" charset="0"/>
                <a:cs typeface="Times New Roman" pitchFamily="18" charset="0"/>
              </a:rPr>
              <a:t> </a:t>
            </a:r>
            <a:r>
              <a:rPr lang="en-US" sz="3000" b="1" i="1" dirty="0" err="1" smtClean="0">
                <a:solidFill>
                  <a:srgbClr val="0070C0"/>
                </a:solidFill>
                <a:latin typeface="Times New Roman" pitchFamily="18" charset="0"/>
                <a:cs typeface="Times New Roman" pitchFamily="18" charset="0"/>
              </a:rPr>
              <a:t>Mudcracks</a:t>
            </a:r>
            <a:r>
              <a:rPr lang="en-US" sz="3000" b="1" i="1" dirty="0" smtClean="0">
                <a:solidFill>
                  <a:srgbClr val="0070C0"/>
                </a:solidFill>
                <a:latin typeface="Times New Roman" pitchFamily="18" charset="0"/>
                <a:cs typeface="Times New Roman" pitchFamily="18" charset="0"/>
              </a:rPr>
              <a:t> </a:t>
            </a:r>
            <a:br>
              <a:rPr lang="en-US" sz="3000" b="1" i="1" dirty="0" smtClean="0">
                <a:solidFill>
                  <a:srgbClr val="0070C0"/>
                </a:solidFill>
                <a:latin typeface="Times New Roman" pitchFamily="18" charset="0"/>
                <a:cs typeface="Times New Roman" pitchFamily="18" charset="0"/>
              </a:rPr>
            </a:br>
            <a:endParaRPr lang="en-US" sz="3000" b="1" i="1" dirty="0">
              <a:solidFill>
                <a:srgbClr val="0070C0"/>
              </a:solidFill>
              <a:latin typeface="Times New Roman" pitchFamily="18" charset="0"/>
              <a:cs typeface="Times New Roman" pitchFamily="18" charset="0"/>
            </a:endParaRPr>
          </a:p>
        </p:txBody>
      </p:sp>
      <p:sp>
        <p:nvSpPr>
          <p:cNvPr id="5" name="Rectangle 1"/>
          <p:cNvSpPr>
            <a:spLocks noChangeArrowheads="1"/>
          </p:cNvSpPr>
          <p:nvPr/>
        </p:nvSpPr>
        <p:spPr bwMode="auto">
          <a:xfrm>
            <a:off x="381000" y="1143000"/>
            <a:ext cx="838200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a:r>
              <a:rPr lang="en-US" sz="1600" dirty="0" smtClean="0">
                <a:latin typeface="Times New Roman" pitchFamily="18" charset="0"/>
                <a:cs typeface="Times New Roman" pitchFamily="18" charset="0"/>
              </a:rPr>
              <a:t>Polygonal cracks formed in drying mud result from the drying out of wet sediment at the surface of the Earth. The cracks form due to shrinkage of the sediment as it dries. When present in rock, they indicate that the surface was exposed at the earth's surface and then rapidly buried</a:t>
            </a:r>
            <a:endParaRPr lang="en-US" sz="1600" dirty="0">
              <a:latin typeface="Times New Roman" pitchFamily="18" charset="0"/>
              <a:cs typeface="Times New Roman" pitchFamily="18" charset="0"/>
            </a:endParaRPr>
          </a:p>
        </p:txBody>
      </p:sp>
      <p:pic>
        <p:nvPicPr>
          <p:cNvPr id="10" name="Picture 9" descr="D:\Art\chernicoff\Ch06\06_10.jpg"/>
          <p:cNvPicPr/>
          <p:nvPr/>
        </p:nvPicPr>
        <p:blipFill>
          <a:blip r:embed="rId2"/>
          <a:srcRect/>
          <a:stretch>
            <a:fillRect/>
          </a:stretch>
        </p:blipFill>
        <p:spPr bwMode="auto">
          <a:xfrm>
            <a:off x="1371600" y="2743200"/>
            <a:ext cx="6400800" cy="3352800"/>
          </a:xfrm>
          <a:prstGeom prst="rect">
            <a:avLst/>
          </a:prstGeom>
          <a:noFill/>
        </p:spPr>
      </p:pic>
      <p:sp>
        <p:nvSpPr>
          <p:cNvPr id="11" name="Rectangle 10"/>
          <p:cNvSpPr/>
          <p:nvPr/>
        </p:nvSpPr>
        <p:spPr>
          <a:xfrm>
            <a:off x="3429000" y="2297668"/>
            <a:ext cx="2153154" cy="369332"/>
          </a:xfrm>
          <a:prstGeom prst="rect">
            <a:avLst/>
          </a:prstGeom>
        </p:spPr>
        <p:txBody>
          <a:bodyPr wrap="none">
            <a:spAutoFit/>
          </a:bodyPr>
          <a:lstStyle/>
          <a:p>
            <a:r>
              <a:rPr lang="en-US" dirty="0" smtClean="0">
                <a:latin typeface="Times New Roman" pitchFamily="18" charset="0"/>
                <a:cs typeface="Times New Roman" pitchFamily="18" charset="0"/>
              </a:rPr>
              <a:t>Origin of mud cracks</a:t>
            </a:r>
            <a:endParaRPr lang="en-US" dirty="0">
              <a:latin typeface="Times New Roman" pitchFamily="18" charset="0"/>
              <a:cs typeface="Times New Roman" pitchFamily="18" charset="0"/>
            </a:endParaRPr>
          </a:p>
        </p:txBody>
      </p:sp>
    </p:spTree>
  </p:cSld>
  <p:clrMapOvr>
    <a:masterClrMapping/>
  </p:clrMapOvr>
  <p:transition>
    <p:cover dir="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Mudcracks"/>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transition>
    <p:cover dir="ru"/>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28600"/>
            <a:ext cx="8229600" cy="715962"/>
          </a:xfrm>
        </p:spPr>
        <p:txBody>
          <a:bodyPr>
            <a:noAutofit/>
          </a:bodyPr>
          <a:lstStyle/>
          <a:p>
            <a:r>
              <a:rPr lang="en-US" sz="3000" b="1" i="1" dirty="0" smtClean="0">
                <a:solidFill>
                  <a:srgbClr val="0070C0"/>
                </a:solidFill>
                <a:latin typeface="Times New Roman" pitchFamily="18" charset="0"/>
                <a:cs typeface="Times New Roman" pitchFamily="18" charset="0"/>
              </a:rPr>
              <a:t> </a:t>
            </a:r>
            <a:br>
              <a:rPr lang="en-US" sz="3000" b="1" i="1" dirty="0" smtClean="0">
                <a:solidFill>
                  <a:srgbClr val="0070C0"/>
                </a:solidFill>
                <a:latin typeface="Times New Roman" pitchFamily="18" charset="0"/>
                <a:cs typeface="Times New Roman" pitchFamily="18" charset="0"/>
              </a:rPr>
            </a:br>
            <a:r>
              <a:rPr lang="en-US" sz="3000" b="1" i="1" dirty="0" smtClean="0">
                <a:solidFill>
                  <a:srgbClr val="0070C0"/>
                </a:solidFill>
                <a:latin typeface="Times New Roman" pitchFamily="18" charset="0"/>
                <a:cs typeface="Times New Roman" pitchFamily="18" charset="0"/>
              </a:rPr>
              <a:t> Fossils </a:t>
            </a:r>
            <a:br>
              <a:rPr lang="en-US" sz="3000" b="1" i="1" dirty="0" smtClean="0">
                <a:solidFill>
                  <a:srgbClr val="0070C0"/>
                </a:solidFill>
                <a:latin typeface="Times New Roman" pitchFamily="18" charset="0"/>
                <a:cs typeface="Times New Roman" pitchFamily="18" charset="0"/>
              </a:rPr>
            </a:br>
            <a:endParaRPr lang="en-US" sz="3000" b="1" i="1" dirty="0">
              <a:solidFill>
                <a:srgbClr val="0070C0"/>
              </a:solidFill>
              <a:latin typeface="Times New Roman" pitchFamily="18" charset="0"/>
              <a:cs typeface="Times New Roman" pitchFamily="18" charset="0"/>
            </a:endParaRPr>
          </a:p>
        </p:txBody>
      </p:sp>
      <p:sp>
        <p:nvSpPr>
          <p:cNvPr id="5" name="Rectangle 1"/>
          <p:cNvSpPr>
            <a:spLocks noChangeArrowheads="1"/>
          </p:cNvSpPr>
          <p:nvPr/>
        </p:nvSpPr>
        <p:spPr bwMode="auto">
          <a:xfrm>
            <a:off x="533400" y="1084183"/>
            <a:ext cx="8382000" cy="13542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buFont typeface="Arial" pitchFamily="34" charset="0"/>
              <a:buChar char="•"/>
            </a:pPr>
            <a:r>
              <a:rPr lang="en-US" sz="1600" dirty="0" smtClean="0">
                <a:latin typeface="Times New Roman" pitchFamily="18" charset="0"/>
                <a:cs typeface="Times New Roman" pitchFamily="18" charset="0"/>
              </a:rPr>
              <a:t>Traces of plants or animals preserved in rock</a:t>
            </a:r>
          </a:p>
          <a:p>
            <a:pPr>
              <a:buFont typeface="Arial" pitchFamily="34" charset="0"/>
              <a:buChar char="•"/>
            </a:pPr>
            <a:r>
              <a:rPr lang="en-US" sz="1600" dirty="0" smtClean="0">
                <a:latin typeface="Times New Roman" pitchFamily="18" charset="0"/>
                <a:cs typeface="Times New Roman" pitchFamily="18" charset="0"/>
              </a:rPr>
              <a:t>Hard parts (shells, bones) more easily preserved as fossils</a:t>
            </a:r>
          </a:p>
          <a:p>
            <a:pPr>
              <a:buFont typeface="Arial" pitchFamily="34" charset="0"/>
              <a:buChar char="•"/>
            </a:pPr>
            <a:r>
              <a:rPr lang="en-US" sz="1600" dirty="0" smtClean="0">
                <a:latin typeface="Times New Roman" pitchFamily="18" charset="0"/>
                <a:cs typeface="Times New Roman" pitchFamily="18" charset="0"/>
              </a:rPr>
              <a:t>Different species usually inhabit specific environments.</a:t>
            </a:r>
          </a:p>
          <a:p>
            <a:pPr>
              <a:buFont typeface="Arial" pitchFamily="34" charset="0"/>
              <a:buChar char="•"/>
            </a:pPr>
            <a:r>
              <a:rPr lang="en-US" sz="1600" dirty="0" smtClean="0">
                <a:latin typeface="Times New Roman" pitchFamily="18" charset="0"/>
                <a:cs typeface="Times New Roman" pitchFamily="18" charset="0"/>
              </a:rPr>
              <a:t>Because life has evolved - fossils give clues to relative age of the sediment.</a:t>
            </a:r>
          </a:p>
          <a:p>
            <a:pPr>
              <a:buFont typeface="Arial" pitchFamily="34" charset="0"/>
              <a:buChar char="•"/>
            </a:pPr>
            <a:r>
              <a:rPr lang="en-US" sz="1600" dirty="0" smtClean="0">
                <a:latin typeface="Times New Roman" pitchFamily="18" charset="0"/>
                <a:cs typeface="Times New Roman" pitchFamily="18" charset="0"/>
              </a:rPr>
              <a:t>Can also be important indicators of past climates.</a:t>
            </a:r>
            <a:endParaRPr lang="en-US" sz="1600" dirty="0">
              <a:latin typeface="Times New Roman" pitchFamily="18" charset="0"/>
              <a:cs typeface="Times New Roman" pitchFamily="18" charset="0"/>
            </a:endParaRPr>
          </a:p>
        </p:txBody>
      </p:sp>
      <p:pic>
        <p:nvPicPr>
          <p:cNvPr id="61442" name="Picture 2" descr="Image result for Fossils in rock"/>
          <p:cNvPicPr>
            <a:picLocks noChangeAspect="1" noChangeArrowheads="1"/>
          </p:cNvPicPr>
          <p:nvPr/>
        </p:nvPicPr>
        <p:blipFill>
          <a:blip r:embed="rId2" cstate="print"/>
          <a:srcRect/>
          <a:stretch>
            <a:fillRect/>
          </a:stretch>
        </p:blipFill>
        <p:spPr bwMode="auto">
          <a:xfrm>
            <a:off x="914400" y="2743200"/>
            <a:ext cx="2299137" cy="1600200"/>
          </a:xfrm>
          <a:prstGeom prst="rect">
            <a:avLst/>
          </a:prstGeom>
          <a:noFill/>
        </p:spPr>
      </p:pic>
      <p:pic>
        <p:nvPicPr>
          <p:cNvPr id="61444" name="Picture 4" descr="Image result for Fossils in rock"/>
          <p:cNvPicPr>
            <a:picLocks noChangeAspect="1" noChangeArrowheads="1"/>
          </p:cNvPicPr>
          <p:nvPr/>
        </p:nvPicPr>
        <p:blipFill>
          <a:blip r:embed="rId3"/>
          <a:srcRect/>
          <a:stretch>
            <a:fillRect/>
          </a:stretch>
        </p:blipFill>
        <p:spPr bwMode="auto">
          <a:xfrm>
            <a:off x="3528790" y="2667000"/>
            <a:ext cx="5386610" cy="4030980"/>
          </a:xfrm>
          <a:prstGeom prst="rect">
            <a:avLst/>
          </a:prstGeom>
          <a:noFill/>
        </p:spPr>
      </p:pic>
      <p:pic>
        <p:nvPicPr>
          <p:cNvPr id="61446" name="Picture 6" descr="Image result for Fossils in rock"/>
          <p:cNvPicPr>
            <a:picLocks noChangeAspect="1" noChangeArrowheads="1"/>
          </p:cNvPicPr>
          <p:nvPr/>
        </p:nvPicPr>
        <p:blipFill>
          <a:blip r:embed="rId4"/>
          <a:srcRect/>
          <a:stretch>
            <a:fillRect/>
          </a:stretch>
        </p:blipFill>
        <p:spPr bwMode="auto">
          <a:xfrm>
            <a:off x="914399" y="4495800"/>
            <a:ext cx="2285999" cy="1524000"/>
          </a:xfrm>
          <a:prstGeom prst="rect">
            <a:avLst/>
          </a:prstGeom>
          <a:noFill/>
        </p:spPr>
      </p:pic>
    </p:spTree>
  </p:cSld>
  <p:clrMapOvr>
    <a:masterClrMapping/>
  </p:clrMapOvr>
  <p:transition>
    <p:blinds/>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1"/>
          <p:cNvSpPr>
            <a:spLocks noChangeArrowheads="1"/>
          </p:cNvSpPr>
          <p:nvPr/>
        </p:nvSpPr>
        <p:spPr bwMode="auto">
          <a:xfrm>
            <a:off x="457200" y="304800"/>
            <a:ext cx="8229600"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Non-sorted Sediment </a:t>
            </a:r>
            <a:endParaRPr kumimoji="0" lang="en-US" b="0" i="1"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Sediment showing a mixture of grain sizes results from such things as </a:t>
            </a:r>
            <a:r>
              <a:rPr kumimoji="0" lang="en-US" b="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rockfalls</a:t>
            </a:r>
            <a:r>
              <a:rPr kumimoji="0" lang="en-US"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debris flows, mudflows, and deposition from melting ice.</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Sole Marks </a:t>
            </a:r>
            <a:endParaRPr kumimoji="0" lang="en-US" b="0" i="1"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Flutes are troughs eroded in soft sediment that can become filled with mud. Both the flutes and the resulting casts (called flute casts) can be preserved in rock.</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US" b="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Raindrop Marks </a:t>
            </a:r>
            <a:endParaRPr kumimoji="0" lang="en-US" b="0" i="1"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b="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pits (or tiny craters) created by falling rain. If present, this suggests that the sediment was exposed to the surface of the Earth just prior to burial.</a:t>
            </a:r>
            <a:endParaRPr kumimoji="0" lang="en-US" b="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8" name="Picture 7" descr="Image result for Non-sorted Sediment"/>
          <p:cNvPicPr/>
          <p:nvPr/>
        </p:nvPicPr>
        <p:blipFill>
          <a:blip r:embed="rId2" cstate="print"/>
          <a:srcRect/>
          <a:stretch>
            <a:fillRect/>
          </a:stretch>
        </p:blipFill>
        <p:spPr bwMode="auto">
          <a:xfrm>
            <a:off x="762000" y="3810000"/>
            <a:ext cx="2514600" cy="2209800"/>
          </a:xfrm>
          <a:prstGeom prst="rect">
            <a:avLst/>
          </a:prstGeom>
          <a:noFill/>
          <a:ln w="9525">
            <a:noFill/>
            <a:miter lim="800000"/>
            <a:headEnd/>
            <a:tailEnd/>
          </a:ln>
        </p:spPr>
      </p:pic>
      <p:pic>
        <p:nvPicPr>
          <p:cNvPr id="11" name="Picture 10" descr="Image result for Sole Marks"/>
          <p:cNvPicPr/>
          <p:nvPr/>
        </p:nvPicPr>
        <p:blipFill>
          <a:blip r:embed="rId3"/>
          <a:srcRect/>
          <a:stretch>
            <a:fillRect/>
          </a:stretch>
        </p:blipFill>
        <p:spPr bwMode="auto">
          <a:xfrm>
            <a:off x="3505200" y="3810000"/>
            <a:ext cx="2514600" cy="2223006"/>
          </a:xfrm>
          <a:prstGeom prst="rect">
            <a:avLst/>
          </a:prstGeom>
          <a:noFill/>
          <a:ln w="9525">
            <a:noFill/>
            <a:miter lim="800000"/>
            <a:headEnd/>
            <a:tailEnd/>
          </a:ln>
        </p:spPr>
      </p:pic>
      <p:pic>
        <p:nvPicPr>
          <p:cNvPr id="12" name="Picture 11" descr="Image result for Raindrop Marks  Sediment"/>
          <p:cNvPicPr/>
          <p:nvPr/>
        </p:nvPicPr>
        <p:blipFill>
          <a:blip r:embed="rId4" cstate="print"/>
          <a:srcRect/>
          <a:stretch>
            <a:fillRect/>
          </a:stretch>
        </p:blipFill>
        <p:spPr bwMode="auto">
          <a:xfrm>
            <a:off x="6248400" y="3810000"/>
            <a:ext cx="2514600" cy="2209800"/>
          </a:xfrm>
          <a:prstGeom prst="rect">
            <a:avLst/>
          </a:prstGeom>
          <a:noFill/>
          <a:ln w="9525">
            <a:noFill/>
            <a:miter lim="800000"/>
            <a:headEnd/>
            <a:tailEnd/>
          </a:ln>
        </p:spPr>
      </p:pic>
    </p:spTree>
  </p:cSld>
  <p:clrMapOvr>
    <a:masterClrMapping/>
  </p:clrMapOvr>
  <p:transition>
    <p:blinds dir="vert"/>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4" name="Picture 2" descr="Related image"/>
          <p:cNvPicPr>
            <a:picLocks noChangeAspect="1" noChangeArrowheads="1"/>
          </p:cNvPicPr>
          <p:nvPr/>
        </p:nvPicPr>
        <p:blipFill>
          <a:blip r:embed="rId2"/>
          <a:srcRect/>
          <a:stretch>
            <a:fillRect/>
          </a:stretch>
        </p:blipFill>
        <p:spPr bwMode="auto">
          <a:xfrm>
            <a:off x="1828800" y="2971800"/>
            <a:ext cx="4878508" cy="3581400"/>
          </a:xfrm>
          <a:prstGeom prst="rect">
            <a:avLst/>
          </a:prstGeom>
          <a:noFill/>
        </p:spPr>
      </p:pic>
      <p:sp>
        <p:nvSpPr>
          <p:cNvPr id="5" name="Rectangle 1"/>
          <p:cNvSpPr>
            <a:spLocks noChangeArrowheads="1"/>
          </p:cNvSpPr>
          <p:nvPr/>
        </p:nvSpPr>
        <p:spPr bwMode="auto">
          <a:xfrm>
            <a:off x="381000" y="685800"/>
            <a:ext cx="8382000" cy="21390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en-US" sz="2500" b="1" i="1" dirty="0" smtClean="0">
                <a:solidFill>
                  <a:srgbClr val="00B050"/>
                </a:solidFill>
                <a:latin typeface="Times New Roman" pitchFamily="18" charset="0"/>
                <a:cs typeface="Times New Roman" pitchFamily="18" charset="0"/>
              </a:rPr>
              <a:t>Rock Color</a:t>
            </a:r>
          </a:p>
          <a:p>
            <a:endParaRPr lang="en-US" dirty="0" smtClean="0">
              <a:latin typeface="Times New Roman" pitchFamily="18" charset="0"/>
              <a:cs typeface="Times New Roman" pitchFamily="18" charset="0"/>
            </a:endParaRPr>
          </a:p>
          <a:p>
            <a:pPr lvl="0">
              <a:buFont typeface="Arial" pitchFamily="34" charset="0"/>
              <a:buChar char="•"/>
            </a:pPr>
            <a:r>
              <a:rPr lang="en-US" dirty="0" smtClean="0">
                <a:latin typeface="Times New Roman" pitchFamily="18" charset="0"/>
                <a:cs typeface="Times New Roman" pitchFamily="18" charset="0"/>
              </a:rPr>
              <a:t>Sulfides along with buried organic matter give rocks a dark color. Indicates deposition in a reducing environment.</a:t>
            </a:r>
          </a:p>
          <a:p>
            <a:pPr lvl="0">
              <a:buFont typeface="Arial" pitchFamily="34" charset="0"/>
              <a:buChar char="•"/>
            </a:pPr>
            <a:r>
              <a:rPr lang="en-US" dirty="0" smtClean="0">
                <a:latin typeface="Times New Roman" pitchFamily="18" charset="0"/>
                <a:cs typeface="Times New Roman" pitchFamily="18" charset="0"/>
              </a:rPr>
              <a:t>Deposition in oxidizing environment produces red colored iron oxides and is often indicative of deposition in a non-marine environment. Such red colored rocks are often referred to as red beds</a:t>
            </a:r>
            <a:endParaRPr lang="en-US" dirty="0">
              <a:latin typeface="Times New Roman" pitchFamily="18" charset="0"/>
              <a:cs typeface="Times New Roman" pitchFamily="18" charset="0"/>
            </a:endParaRPr>
          </a:p>
        </p:txBody>
      </p:sp>
    </p:spTree>
  </p:cSld>
  <p:clrMapOvr>
    <a:masterClrMapping/>
  </p:clrMapOvr>
  <p:transition>
    <p:check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562600"/>
          </a:xfrm>
        </p:spPr>
        <p:txBody>
          <a:bodyPr>
            <a:normAutofit fontScale="47500" lnSpcReduction="20000"/>
          </a:bodyPr>
          <a:lstStyle/>
          <a:p>
            <a:pPr>
              <a:buNone/>
            </a:pPr>
            <a:r>
              <a:rPr lang="en-US" sz="6300" b="1" i="1" dirty="0" smtClean="0">
                <a:solidFill>
                  <a:srgbClr val="00B050"/>
                </a:solidFill>
                <a:latin typeface="Times New Roman" pitchFamily="18" charset="0"/>
                <a:cs typeface="Times New Roman" pitchFamily="18" charset="0"/>
              </a:rPr>
              <a:t>Sedimentary Environments</a:t>
            </a:r>
          </a:p>
          <a:p>
            <a:pPr>
              <a:buNone/>
            </a:pPr>
            <a:endParaRPr lang="en-US" dirty="0" smtClean="0">
              <a:latin typeface="Times New Roman" pitchFamily="18" charset="0"/>
              <a:cs typeface="Times New Roman" pitchFamily="18" charset="0"/>
            </a:endParaRPr>
          </a:p>
          <a:p>
            <a:pPr algn="just">
              <a:buNone/>
            </a:pPr>
            <a:r>
              <a:rPr lang="en-US" dirty="0" smtClean="0">
                <a:latin typeface="Times New Roman" pitchFamily="18" charset="0"/>
                <a:cs typeface="Times New Roman" pitchFamily="18" charset="0"/>
              </a:rPr>
              <a:t>If we look at various environments now present on Earth, we can find characteristics in the sediment that</a:t>
            </a:r>
          </a:p>
          <a:p>
            <a:pPr algn="just">
              <a:buNone/>
            </a:pPr>
            <a:r>
              <a:rPr lang="en-US" dirty="0" smtClean="0">
                <a:latin typeface="Times New Roman" pitchFamily="18" charset="0"/>
                <a:cs typeface="Times New Roman" pitchFamily="18" charset="0"/>
              </a:rPr>
              <a:t>are unique to each environment. If we find those same characteristics in sedimentary rocks, it allows us</a:t>
            </a:r>
          </a:p>
          <a:p>
            <a:pPr algn="just">
              <a:buNone/>
            </a:pPr>
            <a:r>
              <a:rPr lang="en-US" dirty="0" smtClean="0">
                <a:latin typeface="Times New Roman" pitchFamily="18" charset="0"/>
                <a:cs typeface="Times New Roman" pitchFamily="18" charset="0"/>
              </a:rPr>
              <a:t>to interpret the environment of the past. Each environment has its own energy regime and sediment</a:t>
            </a:r>
          </a:p>
          <a:p>
            <a:pPr algn="just">
              <a:buNone/>
            </a:pPr>
            <a:r>
              <a:rPr lang="en-US" dirty="0" smtClean="0">
                <a:latin typeface="Times New Roman" pitchFamily="18" charset="0"/>
                <a:cs typeface="Times New Roman" pitchFamily="18" charset="0"/>
              </a:rPr>
              <a:t>delivery, transport and depositional conditions that are reflected in the sediment deposited.</a:t>
            </a:r>
          </a:p>
          <a:p>
            <a:pPr>
              <a:buNone/>
            </a:pPr>
            <a:r>
              <a:rPr lang="en-US" dirty="0" smtClean="0">
                <a:latin typeface="Times New Roman" pitchFamily="18" charset="0"/>
                <a:cs typeface="Times New Roman" pitchFamily="18" charset="0"/>
              </a:rPr>
              <a:t> </a:t>
            </a:r>
          </a:p>
          <a:p>
            <a:pPr>
              <a:buNone/>
            </a:pPr>
            <a:r>
              <a:rPr lang="en-US" dirty="0" smtClean="0">
                <a:latin typeface="Times New Roman" pitchFamily="18" charset="0"/>
                <a:cs typeface="Times New Roman" pitchFamily="18" charset="0"/>
              </a:rPr>
              <a:t>Sedimentary Environments can be divided into the following:</a:t>
            </a:r>
          </a:p>
          <a:p>
            <a:pPr lvl="0">
              <a:buNone/>
            </a:pPr>
            <a:r>
              <a:rPr lang="en-US" dirty="0" smtClean="0">
                <a:latin typeface="Times New Roman" pitchFamily="18" charset="0"/>
                <a:cs typeface="Times New Roman" pitchFamily="18" charset="0"/>
              </a:rPr>
              <a:t>Terrestrial (Non-marine) environments</a:t>
            </a:r>
          </a:p>
          <a:p>
            <a:pPr lvl="0"/>
            <a:r>
              <a:rPr lang="en-US" dirty="0" smtClean="0">
                <a:latin typeface="Times New Roman" pitchFamily="18" charset="0"/>
                <a:cs typeface="Times New Roman" pitchFamily="18" charset="0"/>
              </a:rPr>
              <a:t> Glacial</a:t>
            </a:r>
          </a:p>
          <a:p>
            <a:pPr lvl="0"/>
            <a:r>
              <a:rPr lang="en-US" dirty="0" smtClean="0">
                <a:latin typeface="Times New Roman" pitchFamily="18" charset="0"/>
                <a:cs typeface="Times New Roman" pitchFamily="18" charset="0"/>
              </a:rPr>
              <a:t>Alluvial fans</a:t>
            </a:r>
          </a:p>
          <a:p>
            <a:pPr lvl="0"/>
            <a:r>
              <a:rPr lang="en-US" dirty="0" smtClean="0">
                <a:latin typeface="Times New Roman" pitchFamily="18" charset="0"/>
                <a:cs typeface="Times New Roman" pitchFamily="18" charset="0"/>
              </a:rPr>
              <a:t>Sand Dunes</a:t>
            </a:r>
          </a:p>
          <a:p>
            <a:pPr lvl="0"/>
            <a:r>
              <a:rPr lang="en-US" dirty="0" smtClean="0">
                <a:latin typeface="Times New Roman" pitchFamily="18" charset="0"/>
                <a:cs typeface="Times New Roman" pitchFamily="18" charset="0"/>
              </a:rPr>
              <a:t>Mountain Streams</a:t>
            </a:r>
          </a:p>
          <a:p>
            <a:pPr lvl="0"/>
            <a:r>
              <a:rPr lang="en-US" dirty="0" smtClean="0">
                <a:latin typeface="Times New Roman" pitchFamily="18" charset="0"/>
                <a:cs typeface="Times New Roman" pitchFamily="18" charset="0"/>
              </a:rPr>
              <a:t>Lakes</a:t>
            </a:r>
          </a:p>
          <a:p>
            <a:pPr lvl="0"/>
            <a:r>
              <a:rPr lang="en-US" dirty="0" smtClean="0">
                <a:latin typeface="Times New Roman" pitchFamily="18" charset="0"/>
                <a:cs typeface="Times New Roman" pitchFamily="18" charset="0"/>
              </a:rPr>
              <a:t>Rivers</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a:p>
            <a:pPr>
              <a:buNone/>
            </a:pPr>
            <a:r>
              <a:rPr lang="en-US" dirty="0" smtClean="0">
                <a:latin typeface="Times New Roman" pitchFamily="18" charset="0"/>
                <a:cs typeface="Times New Roman" pitchFamily="18" charset="0"/>
              </a:rPr>
              <a:t>Marine environments</a:t>
            </a:r>
          </a:p>
          <a:p>
            <a:pPr lvl="0"/>
            <a:r>
              <a:rPr lang="en-US" dirty="0" smtClean="0">
                <a:latin typeface="Times New Roman" pitchFamily="18" charset="0"/>
                <a:cs typeface="Times New Roman" pitchFamily="18" charset="0"/>
              </a:rPr>
              <a:t>Deltas</a:t>
            </a:r>
          </a:p>
          <a:p>
            <a:pPr lvl="0"/>
            <a:r>
              <a:rPr lang="en-US" dirty="0" smtClean="0">
                <a:latin typeface="Times New Roman" pitchFamily="18" charset="0"/>
                <a:cs typeface="Times New Roman" pitchFamily="18" charset="0"/>
              </a:rPr>
              <a:t>Coastal Beaches</a:t>
            </a:r>
          </a:p>
          <a:p>
            <a:pPr lvl="0"/>
            <a:r>
              <a:rPr lang="en-US" dirty="0" smtClean="0">
                <a:latin typeface="Times New Roman" pitchFamily="18" charset="0"/>
                <a:cs typeface="Times New Roman" pitchFamily="18" charset="0"/>
              </a:rPr>
              <a:t>Shallow Marine </a:t>
            </a:r>
            <a:r>
              <a:rPr lang="en-US" dirty="0" err="1" smtClean="0">
                <a:latin typeface="Times New Roman" pitchFamily="18" charset="0"/>
                <a:cs typeface="Times New Roman" pitchFamily="18" charset="0"/>
              </a:rPr>
              <a:t>Clastics</a:t>
            </a:r>
            <a:endParaRPr lang="en-US" dirty="0" smtClean="0">
              <a:latin typeface="Times New Roman" pitchFamily="18" charset="0"/>
              <a:cs typeface="Times New Roman" pitchFamily="18" charset="0"/>
            </a:endParaRPr>
          </a:p>
          <a:p>
            <a:pPr lvl="0"/>
            <a:r>
              <a:rPr lang="en-US" dirty="0" smtClean="0">
                <a:latin typeface="Times New Roman" pitchFamily="18" charset="0"/>
                <a:cs typeface="Times New Roman" pitchFamily="18" charset="0"/>
              </a:rPr>
              <a:t>Shallow Marine Carbonates</a:t>
            </a:r>
          </a:p>
          <a:p>
            <a:pPr lvl="0"/>
            <a:r>
              <a:rPr lang="en-US" dirty="0" smtClean="0">
                <a:latin typeface="Times New Roman" pitchFamily="18" charset="0"/>
                <a:cs typeface="Times New Roman" pitchFamily="18" charset="0"/>
              </a:rPr>
              <a:t>Deep Marine</a:t>
            </a:r>
          </a:p>
          <a:p>
            <a:endParaRPr lang="en-US" dirty="0"/>
          </a:p>
        </p:txBody>
      </p:sp>
      <p:pic>
        <p:nvPicPr>
          <p:cNvPr id="7170" name="Picture 2" descr="Image result for sediments"/>
          <p:cNvPicPr>
            <a:picLocks noChangeAspect="1" noChangeArrowheads="1"/>
          </p:cNvPicPr>
          <p:nvPr/>
        </p:nvPicPr>
        <p:blipFill>
          <a:blip r:embed="rId2"/>
          <a:srcRect/>
          <a:stretch>
            <a:fillRect/>
          </a:stretch>
        </p:blipFill>
        <p:spPr bwMode="auto">
          <a:xfrm>
            <a:off x="4419600" y="3429000"/>
            <a:ext cx="4082643" cy="2781301"/>
          </a:xfrm>
          <a:prstGeom prst="rect">
            <a:avLst/>
          </a:prstGeom>
          <a:noFill/>
        </p:spPr>
      </p:pic>
    </p:spTree>
  </p:cSld>
  <p:clrMapOvr>
    <a:masterClrMapping/>
  </p:clrMapOvr>
  <p:transition>
    <p:wipe dir="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67000" y="152400"/>
            <a:ext cx="3911648" cy="630942"/>
          </a:xfrm>
          <a:prstGeom prst="rect">
            <a:avLst/>
          </a:prstGeom>
        </p:spPr>
        <p:txBody>
          <a:bodyPr wrap="none">
            <a:spAutoFit/>
          </a:bodyPr>
          <a:lstStyle/>
          <a:p>
            <a:r>
              <a:rPr lang="en-US" sz="3500" b="1" i="1" dirty="0" smtClean="0">
                <a:solidFill>
                  <a:srgbClr val="FF0000"/>
                </a:solidFill>
                <a:latin typeface="Times New Roman" pitchFamily="18" charset="0"/>
                <a:cs typeface="Times New Roman" pitchFamily="18" charset="0"/>
              </a:rPr>
              <a:t>Geology at a glance</a:t>
            </a:r>
            <a:endParaRPr lang="en-US" sz="3500" i="1" dirty="0">
              <a:solidFill>
                <a:srgbClr val="FF0000"/>
              </a:solidFill>
              <a:latin typeface="Times New Roman" pitchFamily="18" charset="0"/>
              <a:cs typeface="Times New Roman" pitchFamily="18" charset="0"/>
            </a:endParaRPr>
          </a:p>
        </p:txBody>
      </p:sp>
      <p:pic>
        <p:nvPicPr>
          <p:cNvPr id="5" name="Picture 4" descr="D:\Art\chernicoff\Missing\GAAGp196.jpg"/>
          <p:cNvPicPr/>
          <p:nvPr/>
        </p:nvPicPr>
        <p:blipFill>
          <a:blip r:embed="rId2" cstate="print"/>
          <a:srcRect/>
          <a:stretch>
            <a:fillRect/>
          </a:stretch>
        </p:blipFill>
        <p:spPr bwMode="auto">
          <a:xfrm>
            <a:off x="0" y="838200"/>
            <a:ext cx="9144000" cy="6019800"/>
          </a:xfrm>
          <a:prstGeom prst="rect">
            <a:avLst/>
          </a:prstGeom>
          <a:noFill/>
          <a:ln w="9525">
            <a:solidFill>
              <a:schemeClr val="accent1"/>
            </a:solidFill>
            <a:miter lim="800000"/>
            <a:headEnd/>
            <a:tailEnd/>
          </a:ln>
          <a:effectLst/>
        </p:spPr>
      </p:pic>
    </p:spTree>
  </p:cSld>
  <p:clrMapOvr>
    <a:masterClrMapping/>
  </p:clrMapOvr>
  <p:transition>
    <p:checker dir="vert"/>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Image result for Thank you on"/>
          <p:cNvPicPr>
            <a:picLocks noChangeAspect="1" noChangeArrowheads="1"/>
          </p:cNvPicPr>
          <p:nvPr/>
        </p:nvPicPr>
        <p:blipFill>
          <a:blip r:embed="rId2"/>
          <a:srcRect/>
          <a:stretch>
            <a:fillRect/>
          </a:stretch>
        </p:blipFill>
        <p:spPr bwMode="auto">
          <a:xfrm>
            <a:off x="1447800" y="1828800"/>
            <a:ext cx="6667500" cy="2857500"/>
          </a:xfrm>
          <a:prstGeom prst="rect">
            <a:avLst/>
          </a:prstGeom>
          <a:noFill/>
        </p:spPr>
      </p:pic>
    </p:spTree>
  </p:cSld>
  <p:clrMapOvr>
    <a:masterClrMapping/>
  </p:clrMapOvr>
  <p:transition>
    <p:randomBa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55638"/>
            <a:ext cx="8229600" cy="792162"/>
          </a:xfrm>
        </p:spPr>
        <p:txBody>
          <a:bodyPr>
            <a:noAutofit/>
          </a:bodyPr>
          <a:lstStyle/>
          <a:p>
            <a:pPr algn="l"/>
            <a:r>
              <a:rPr lang="en-US" sz="3000" b="1" i="1" dirty="0" smtClean="0">
                <a:solidFill>
                  <a:srgbClr val="00B050"/>
                </a:solidFill>
                <a:latin typeface="Times New Roman" pitchFamily="18" charset="0"/>
                <a:cs typeface="Times New Roman" pitchFamily="18" charset="0"/>
              </a:rPr>
              <a:t>Plate Tectonics and Sedimentary Rocks</a:t>
            </a:r>
            <a:r>
              <a:rPr lang="en-US" sz="3500" dirty="0" smtClean="0">
                <a:latin typeface="Times New Roman" pitchFamily="18" charset="0"/>
                <a:cs typeface="Times New Roman" pitchFamily="18" charset="0"/>
              </a:rPr>
              <a:t/>
            </a:r>
            <a:br>
              <a:rPr lang="en-US" sz="3500" dirty="0" smtClean="0">
                <a:latin typeface="Times New Roman" pitchFamily="18" charset="0"/>
                <a:cs typeface="Times New Roman" pitchFamily="18" charset="0"/>
              </a:rPr>
            </a:br>
            <a:endParaRPr lang="en-US" sz="3500" dirty="0">
              <a:latin typeface="Times New Roman" pitchFamily="18" charset="0"/>
              <a:cs typeface="Times New Roman" pitchFamily="18" charset="0"/>
            </a:endParaRPr>
          </a:p>
        </p:txBody>
      </p:sp>
      <p:sp>
        <p:nvSpPr>
          <p:cNvPr id="6145" name="Rectangle 1"/>
          <p:cNvSpPr>
            <a:spLocks noChangeArrowheads="1"/>
          </p:cNvSpPr>
          <p:nvPr/>
        </p:nvSpPr>
        <p:spPr bwMode="auto">
          <a:xfrm>
            <a:off x="533400" y="1295400"/>
            <a:ext cx="8001000"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Tectonic setting plays key role in the distribution of sedimentary rocks</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Occurrence of specific sedimentary rock types can be used to reconstruct past plate-tectonic settings</a:t>
            </a:r>
            <a:b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Erosion rates and depositional characteristics give clues to each type of tectonic plate boundary</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146" name="Rectangle 2"/>
          <p:cNvSpPr>
            <a:spLocks noChangeArrowheads="1"/>
          </p:cNvSpPr>
          <p:nvPr/>
        </p:nvSpPr>
        <p:spPr bwMode="auto">
          <a:xfrm>
            <a:off x="152400" y="4722674"/>
            <a:ext cx="2971800"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Convergent boundary: Rapid erosion: coarse-grained </a:t>
            </a:r>
            <a:r>
              <a:rPr kumimoji="0" lang="en-US" b="0" i="0" u="none" strike="noStrike" cap="none" normalizeH="0" baseline="0" dirty="0" err="1" smtClean="0">
                <a:ln>
                  <a:noFill/>
                </a:ln>
                <a:solidFill>
                  <a:srgbClr val="000000"/>
                </a:solidFill>
                <a:effectLst/>
                <a:latin typeface="Times New Roman" pitchFamily="18" charset="0"/>
                <a:ea typeface="Times New Roman" pitchFamily="18" charset="0"/>
                <a:cs typeface="Times New Roman" pitchFamily="18" charset="0"/>
              </a:rPr>
              <a:t>clastic</a:t>
            </a: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sediments are transported by streams and turbidity currents and are deposited in basins near mountains.</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7" name="Picture 6"/>
          <p:cNvPicPr/>
          <p:nvPr/>
        </p:nvPicPr>
        <p:blipFill>
          <a:blip r:embed="rId2"/>
          <a:srcRect l="3990" t="2830" r="6891"/>
          <a:stretch>
            <a:fillRect/>
          </a:stretch>
        </p:blipFill>
        <p:spPr bwMode="auto">
          <a:xfrm>
            <a:off x="3200400" y="3048001"/>
            <a:ext cx="5791200" cy="3657600"/>
          </a:xfrm>
          <a:prstGeom prst="rect">
            <a:avLst/>
          </a:prstGeom>
          <a:noFill/>
          <a:ln w="9525">
            <a:noFill/>
            <a:miter lim="800000"/>
            <a:headEnd/>
            <a:tailEnd/>
          </a:ln>
        </p:spPr>
      </p:pic>
    </p:spTree>
  </p:cSld>
  <p:clrMapOvr>
    <a:masterClrMapping/>
  </p:clrMapOvr>
  <p:transition>
    <p:wipe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t="3209" r="2850"/>
          <a:stretch>
            <a:fillRect/>
          </a:stretch>
        </p:blipFill>
        <p:spPr bwMode="auto">
          <a:xfrm>
            <a:off x="1295400" y="1923898"/>
            <a:ext cx="6095848" cy="3181502"/>
          </a:xfrm>
          <a:prstGeom prst="rect">
            <a:avLst/>
          </a:prstGeom>
          <a:noFill/>
          <a:ln w="9525">
            <a:noFill/>
            <a:miter lim="800000"/>
            <a:headEnd/>
            <a:tailEnd/>
          </a:ln>
        </p:spPr>
      </p:pic>
      <p:sp>
        <p:nvSpPr>
          <p:cNvPr id="5121" name="Rectangle 1"/>
          <p:cNvSpPr>
            <a:spLocks noChangeArrowheads="1"/>
          </p:cNvSpPr>
          <p:nvPr/>
        </p:nvSpPr>
        <p:spPr bwMode="auto">
          <a:xfrm>
            <a:off x="609600" y="685800"/>
            <a:ext cx="75438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Divergent boundary: thick wedges of gravel and coarse sand along fault-bounded margins of developing rift valley. Lake bed deposits and evaporate rocks are located on the floor of the rift valley.</a:t>
            </a:r>
            <a:endParaRPr kumimoji="0" lang="en-US"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ransition>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960438"/>
          </a:xfrm>
        </p:spPr>
        <p:txBody>
          <a:bodyPr>
            <a:normAutofit/>
          </a:bodyPr>
          <a:lstStyle/>
          <a:p>
            <a:r>
              <a:rPr lang="en-US" b="1" i="1" dirty="0" smtClean="0">
                <a:solidFill>
                  <a:srgbClr val="FF0000"/>
                </a:solidFill>
                <a:latin typeface="Times New Roman" pitchFamily="18" charset="0"/>
                <a:cs typeface="Times New Roman" pitchFamily="18" charset="0"/>
              </a:rPr>
              <a:t>Types of Sedimentary Rocks</a:t>
            </a:r>
            <a:endParaRPr lang="en-US" i="1" dirty="0">
              <a:solidFill>
                <a:srgbClr val="FF0000"/>
              </a:solidFill>
              <a:latin typeface="Times New Roman" pitchFamily="18" charset="0"/>
              <a:cs typeface="Times New Roman" pitchFamily="18" charset="0"/>
            </a:endParaRPr>
          </a:p>
        </p:txBody>
      </p:sp>
      <p:pic>
        <p:nvPicPr>
          <p:cNvPr id="4098" name="Picture 2"/>
          <p:cNvPicPr>
            <a:picLocks noChangeAspect="1" noChangeArrowheads="1"/>
          </p:cNvPicPr>
          <p:nvPr/>
        </p:nvPicPr>
        <p:blipFill>
          <a:blip r:embed="rId2"/>
          <a:srcRect/>
          <a:stretch>
            <a:fillRect/>
          </a:stretch>
        </p:blipFill>
        <p:spPr bwMode="auto">
          <a:xfrm>
            <a:off x="1905000" y="1447800"/>
            <a:ext cx="5548312" cy="2919790"/>
          </a:xfrm>
          <a:prstGeom prst="rect">
            <a:avLst/>
          </a:prstGeom>
          <a:noFill/>
          <a:ln w="9525">
            <a:noFill/>
            <a:miter lim="800000"/>
            <a:headEnd/>
            <a:tailEnd/>
          </a:ln>
          <a:effectLst/>
        </p:spPr>
      </p:pic>
      <p:pic>
        <p:nvPicPr>
          <p:cNvPr id="4102" name="Picture 6" descr="Related image"/>
          <p:cNvPicPr>
            <a:picLocks noChangeAspect="1" noChangeArrowheads="1"/>
          </p:cNvPicPr>
          <p:nvPr/>
        </p:nvPicPr>
        <p:blipFill>
          <a:blip r:embed="rId3"/>
          <a:srcRect/>
          <a:stretch>
            <a:fillRect/>
          </a:stretch>
        </p:blipFill>
        <p:spPr bwMode="auto">
          <a:xfrm>
            <a:off x="3401684" y="4572000"/>
            <a:ext cx="2389516" cy="1407160"/>
          </a:xfrm>
          <a:prstGeom prst="rect">
            <a:avLst/>
          </a:prstGeom>
          <a:noFill/>
        </p:spPr>
      </p:pic>
      <p:pic>
        <p:nvPicPr>
          <p:cNvPr id="4104" name="Picture 8" descr="Related image"/>
          <p:cNvPicPr>
            <a:picLocks noChangeAspect="1" noChangeArrowheads="1"/>
          </p:cNvPicPr>
          <p:nvPr/>
        </p:nvPicPr>
        <p:blipFill>
          <a:blip r:embed="rId4"/>
          <a:srcRect/>
          <a:stretch>
            <a:fillRect/>
          </a:stretch>
        </p:blipFill>
        <p:spPr bwMode="auto">
          <a:xfrm>
            <a:off x="6400800" y="4648200"/>
            <a:ext cx="2057400" cy="1300277"/>
          </a:xfrm>
          <a:prstGeom prst="rect">
            <a:avLst/>
          </a:prstGeom>
          <a:noFill/>
        </p:spPr>
      </p:pic>
      <p:pic>
        <p:nvPicPr>
          <p:cNvPr id="4106" name="Picture 10" descr="Related image"/>
          <p:cNvPicPr>
            <a:picLocks noChangeAspect="1" noChangeArrowheads="1"/>
          </p:cNvPicPr>
          <p:nvPr/>
        </p:nvPicPr>
        <p:blipFill>
          <a:blip r:embed="rId5" cstate="print"/>
          <a:srcRect/>
          <a:stretch>
            <a:fillRect/>
          </a:stretch>
        </p:blipFill>
        <p:spPr bwMode="auto">
          <a:xfrm>
            <a:off x="838200" y="4343401"/>
            <a:ext cx="2123767" cy="1828799"/>
          </a:xfrm>
          <a:prstGeom prst="rect">
            <a:avLst/>
          </a:prstGeom>
          <a:noFill/>
        </p:spPr>
      </p:pic>
    </p:spTree>
  </p:cSld>
  <p:clrMapOvr>
    <a:masterClrMapping/>
  </p:clrMapOvr>
  <p:transition>
    <p:pull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257800"/>
          </a:xfrm>
        </p:spPr>
        <p:txBody>
          <a:bodyPr>
            <a:noAutofit/>
          </a:bodyPr>
          <a:lstStyle/>
          <a:p>
            <a:pPr algn="just"/>
            <a:r>
              <a:rPr lang="en-US" sz="1800" dirty="0" smtClean="0">
                <a:latin typeface="Times New Roman" pitchFamily="18" charset="0"/>
                <a:cs typeface="Times New Roman" pitchFamily="18" charset="0"/>
              </a:rPr>
              <a:t>Rivers, oceans, winds, and rain runoff all have the ability to carry the particles washed off of eroding rocks. Such material, called </a:t>
            </a:r>
            <a:r>
              <a:rPr lang="en-US" sz="1800" b="1" i="1" dirty="0" smtClean="0">
                <a:latin typeface="Times New Roman" pitchFamily="18" charset="0"/>
                <a:cs typeface="Times New Roman" pitchFamily="18" charset="0"/>
              </a:rPr>
              <a:t>detritus</a:t>
            </a:r>
            <a:r>
              <a:rPr lang="en-US" sz="1800" dirty="0" smtClean="0">
                <a:latin typeface="Times New Roman" pitchFamily="18" charset="0"/>
                <a:cs typeface="Times New Roman" pitchFamily="18" charset="0"/>
              </a:rPr>
              <a:t>, consists of fragments of rocks and minerals.</a:t>
            </a:r>
          </a:p>
          <a:p>
            <a:pPr algn="just"/>
            <a:r>
              <a:rPr lang="en-US" sz="1800" dirty="0" smtClean="0">
                <a:latin typeface="Times New Roman" pitchFamily="18" charset="0"/>
                <a:cs typeface="Times New Roman" pitchFamily="18" charset="0"/>
              </a:rPr>
              <a:t>When the energy of the transporting current is not strong enough to carry these particles, the particles drop out in the process of </a:t>
            </a:r>
            <a:r>
              <a:rPr lang="en-US" sz="1800" b="1" i="1" dirty="0" smtClean="0">
                <a:latin typeface="Times New Roman" pitchFamily="18" charset="0"/>
                <a:cs typeface="Times New Roman" pitchFamily="18" charset="0"/>
              </a:rPr>
              <a:t>sedimentation</a:t>
            </a:r>
            <a:r>
              <a:rPr lang="en-US" sz="1800" dirty="0" smtClean="0">
                <a:latin typeface="Times New Roman" pitchFamily="18" charset="0"/>
                <a:cs typeface="Times New Roman" pitchFamily="18" charset="0"/>
              </a:rPr>
              <a:t>.  This type of sedimentary deposition is referred to as </a:t>
            </a:r>
            <a:r>
              <a:rPr lang="en-US" sz="1800" b="1" i="1" dirty="0" err="1" smtClean="0">
                <a:latin typeface="Times New Roman" pitchFamily="18" charset="0"/>
                <a:cs typeface="Times New Roman" pitchFamily="18" charset="0"/>
              </a:rPr>
              <a:t>clastic</a:t>
            </a:r>
            <a:r>
              <a:rPr lang="en-US" sz="1800" b="1" i="1" dirty="0" smtClean="0">
                <a:latin typeface="Times New Roman" pitchFamily="18" charset="0"/>
                <a:cs typeface="Times New Roman" pitchFamily="18" charset="0"/>
              </a:rPr>
              <a:t> sedimentation</a:t>
            </a:r>
            <a:r>
              <a:rPr lang="en-US" sz="1800" dirty="0" smtClean="0">
                <a:latin typeface="Times New Roman" pitchFamily="18" charset="0"/>
                <a:cs typeface="Times New Roman" pitchFamily="18" charset="0"/>
              </a:rPr>
              <a:t>. </a:t>
            </a:r>
          </a:p>
          <a:p>
            <a:pPr algn="just"/>
            <a:r>
              <a:rPr lang="en-US" sz="1800" dirty="0" smtClean="0">
                <a:latin typeface="Times New Roman" pitchFamily="18" charset="0"/>
                <a:cs typeface="Times New Roman" pitchFamily="18" charset="0"/>
              </a:rPr>
              <a:t>Another type of sedimentary deposition occurs when material is dissolved in water, and chemically precipitates from the water. This type of sedimentation is referred to as </a:t>
            </a:r>
            <a:r>
              <a:rPr lang="en-US" sz="1800" b="1" i="1" dirty="0" smtClean="0">
                <a:latin typeface="Times New Roman" pitchFamily="18" charset="0"/>
                <a:cs typeface="Times New Roman" pitchFamily="18" charset="0"/>
              </a:rPr>
              <a:t>chemical sedimentation</a:t>
            </a:r>
            <a:r>
              <a:rPr lang="en-US" sz="1800" dirty="0" smtClean="0">
                <a:latin typeface="Times New Roman" pitchFamily="18" charset="0"/>
                <a:cs typeface="Times New Roman" pitchFamily="18" charset="0"/>
              </a:rPr>
              <a:t>. </a:t>
            </a:r>
          </a:p>
          <a:p>
            <a:pPr algn="just"/>
            <a:r>
              <a:rPr lang="en-US" sz="1800" dirty="0" smtClean="0">
                <a:latin typeface="Times New Roman" pitchFamily="18" charset="0"/>
                <a:cs typeface="Times New Roman" pitchFamily="18" charset="0"/>
              </a:rPr>
              <a:t>A third process can occur, wherein living organisms extract ions dissolved in water to make such things as shells and bones. This type of sedimentation is called </a:t>
            </a:r>
            <a:r>
              <a:rPr lang="en-US" sz="1800" b="1" i="1" dirty="0" smtClean="0">
                <a:latin typeface="Times New Roman" pitchFamily="18" charset="0"/>
                <a:cs typeface="Times New Roman" pitchFamily="18" charset="0"/>
              </a:rPr>
              <a:t>biochemical sedimentation. </a:t>
            </a:r>
            <a:r>
              <a:rPr lang="en-US" sz="1800" dirty="0" smtClean="0">
                <a:latin typeface="Times New Roman" pitchFamily="18" charset="0"/>
                <a:cs typeface="Times New Roman" pitchFamily="18" charset="0"/>
              </a:rPr>
              <a:t>The accumulation of plant matter, such as at the bottom of a swamp, is referred to as </a:t>
            </a:r>
            <a:r>
              <a:rPr lang="en-US" sz="1800" b="1" i="1" dirty="0" smtClean="0">
                <a:latin typeface="Times New Roman" pitchFamily="18" charset="0"/>
                <a:cs typeface="Times New Roman" pitchFamily="18" charset="0"/>
              </a:rPr>
              <a:t>organic sedimentation. </a:t>
            </a:r>
            <a:endParaRPr lang="en-US" sz="1800" dirty="0" smtClean="0">
              <a:latin typeface="Times New Roman" pitchFamily="18" charset="0"/>
              <a:cs typeface="Times New Roman" pitchFamily="18" charset="0"/>
            </a:endParaRPr>
          </a:p>
          <a:p>
            <a:pPr algn="just"/>
            <a:r>
              <a:rPr lang="en-US" sz="1800" dirty="0" smtClean="0">
                <a:latin typeface="Times New Roman" pitchFamily="18" charset="0"/>
                <a:cs typeface="Times New Roman" pitchFamily="18" charset="0"/>
              </a:rPr>
              <a:t>Thus, there are 4 major types of sedimentary rocks: </a:t>
            </a:r>
            <a:r>
              <a:rPr lang="en-US" sz="1800" b="1" i="1" dirty="0" err="1" smtClean="0">
                <a:latin typeface="Times New Roman" pitchFamily="18" charset="0"/>
                <a:cs typeface="Times New Roman" pitchFamily="18" charset="0"/>
              </a:rPr>
              <a:t>Clastic</a:t>
            </a:r>
            <a:r>
              <a:rPr lang="en-US" sz="1800" b="1" i="1" dirty="0" smtClean="0">
                <a:latin typeface="Times New Roman" pitchFamily="18" charset="0"/>
                <a:cs typeface="Times New Roman" pitchFamily="18" charset="0"/>
              </a:rPr>
              <a:t> Sedimentary Rocks</a:t>
            </a:r>
            <a:r>
              <a:rPr lang="en-US" sz="1800"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Chemical Sedimentary Rocks</a:t>
            </a:r>
            <a:r>
              <a:rPr lang="en-US" sz="1800" dirty="0" smtClean="0">
                <a:latin typeface="Times New Roman" pitchFamily="18" charset="0"/>
                <a:cs typeface="Times New Roman" pitchFamily="18" charset="0"/>
              </a:rPr>
              <a:t>, </a:t>
            </a:r>
            <a:r>
              <a:rPr lang="en-US" sz="1800" b="1" i="1" dirty="0" smtClean="0">
                <a:latin typeface="Times New Roman" pitchFamily="18" charset="0"/>
                <a:cs typeface="Times New Roman" pitchFamily="18" charset="0"/>
              </a:rPr>
              <a:t>Biochemical Sedimentary Rocks</a:t>
            </a:r>
            <a:r>
              <a:rPr lang="en-US" sz="1800" dirty="0" smtClean="0">
                <a:latin typeface="Times New Roman" pitchFamily="18" charset="0"/>
                <a:cs typeface="Times New Roman" pitchFamily="18" charset="0"/>
              </a:rPr>
              <a:t>, and </a:t>
            </a:r>
            <a:r>
              <a:rPr lang="en-US" sz="1800" b="1" i="1" dirty="0" smtClean="0">
                <a:latin typeface="Times New Roman" pitchFamily="18" charset="0"/>
                <a:cs typeface="Times New Roman" pitchFamily="18" charset="0"/>
              </a:rPr>
              <a:t>Organic Sedimentary Rocks</a:t>
            </a:r>
            <a:r>
              <a:rPr lang="en-US" sz="1800" dirty="0" smtClean="0">
                <a:latin typeface="Times New Roman" pitchFamily="18" charset="0"/>
                <a:cs typeface="Times New Roman" pitchFamily="18" charset="0"/>
              </a:rPr>
              <a:t>.</a:t>
            </a:r>
          </a:p>
          <a:p>
            <a:pPr>
              <a:buNone/>
            </a:pPr>
            <a:endParaRPr lang="en-US" sz="1800" dirty="0">
              <a:latin typeface="Times New Roman" pitchFamily="18" charset="0"/>
              <a:cs typeface="Times New Roman" pitchFamily="18" charset="0"/>
            </a:endParaRPr>
          </a:p>
        </p:txBody>
      </p:sp>
    </p:spTree>
  </p:cSld>
  <p:clrMapOvr>
    <a:masterClrMapping/>
  </p:clrMapOvr>
  <p:transition>
    <p:pull/>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370</TotalTime>
  <Words>2466</Words>
  <Application>Microsoft Office PowerPoint</Application>
  <PresentationFormat>On-screen Show (4:3)</PresentationFormat>
  <Paragraphs>226</Paragraphs>
  <Slides>51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51</vt:i4>
      </vt:variant>
    </vt:vector>
  </HeadingPairs>
  <TitlesOfParts>
    <vt:vector size="57" baseType="lpstr">
      <vt:lpstr>Arial</vt:lpstr>
      <vt:lpstr>Calibri</vt:lpstr>
      <vt:lpstr>Cambria</vt:lpstr>
      <vt:lpstr>Times New Roman</vt:lpstr>
      <vt:lpstr>Wingdings</vt:lpstr>
      <vt:lpstr>Office Theme</vt:lpstr>
      <vt:lpstr>SEDIMENTARY  ROCK</vt:lpstr>
      <vt:lpstr>Sedimentary Rock</vt:lpstr>
      <vt:lpstr>Sediment</vt:lpstr>
      <vt:lpstr>PowerPoint Presentation</vt:lpstr>
      <vt:lpstr>PowerPoint Presentation</vt:lpstr>
      <vt:lpstr>Plate Tectonics and Sedimentary Rocks </vt:lpstr>
      <vt:lpstr>PowerPoint Presentation</vt:lpstr>
      <vt:lpstr>Types of Sedimentary Rocks</vt:lpstr>
      <vt:lpstr>PowerPoint Presentation</vt:lpstr>
      <vt:lpstr>Clastic Sedimentary Rocks</vt:lpstr>
      <vt:lpstr>PowerPoint Presentation</vt:lpstr>
      <vt:lpstr>PowerPoint Presentation</vt:lpstr>
      <vt:lpstr>Formation of Clastic Sediments and Sedimentary Rocks </vt:lpstr>
      <vt:lpstr>PowerPoint Presentation</vt:lpstr>
      <vt:lpstr>PowerPoint Presentation</vt:lpstr>
      <vt:lpstr>PowerPoint Presentation</vt:lpstr>
      <vt:lpstr>Different Clastic  Sedimentary Rocks</vt:lpstr>
      <vt:lpstr>Conglomerates and Breccias</vt:lpstr>
      <vt:lpstr>PowerPoint Presentation</vt:lpstr>
      <vt:lpstr>Sandstones</vt:lpstr>
      <vt:lpstr>PowerPoint Presentation</vt:lpstr>
      <vt:lpstr>Mudrocks/ Mudstone</vt:lpstr>
      <vt:lpstr>PowerPoint Presentation</vt:lpstr>
      <vt:lpstr>PowerPoint Presentation</vt:lpstr>
      <vt:lpstr>Chemical Sedimentary Rocks</vt:lpstr>
      <vt:lpstr>Different Chemical Sedimentary Rocks</vt:lpstr>
      <vt:lpstr>Cherts</vt:lpstr>
      <vt:lpstr>PowerPoint Presentation</vt:lpstr>
      <vt:lpstr>Limestone</vt:lpstr>
      <vt:lpstr>PowerPoint Presentation</vt:lpstr>
      <vt:lpstr>Coal</vt:lpstr>
      <vt:lpstr>PowerPoint Presentation</vt:lpstr>
      <vt:lpstr>PowerPoint Presentation</vt:lpstr>
      <vt:lpstr>Stages of coal formation</vt:lpstr>
      <vt:lpstr>PowerPoint Presentation</vt:lpstr>
      <vt:lpstr>Sedimentary Structures</vt:lpstr>
      <vt:lpstr>  Stratification and Bedding </vt:lpstr>
      <vt:lpstr>PowerPoint Presentation</vt:lpstr>
      <vt:lpstr>   Rhythmic Layering  </vt:lpstr>
      <vt:lpstr>   Cross Bedding  </vt:lpstr>
      <vt:lpstr>PowerPoint Presentation</vt:lpstr>
      <vt:lpstr>   Graded Bedding </vt:lpstr>
      <vt:lpstr>PowerPoint Presentation</vt:lpstr>
      <vt:lpstr>  Ripple Marks </vt:lpstr>
      <vt:lpstr>   Mudcracks  </vt:lpstr>
      <vt:lpstr>PowerPoint Presentation</vt:lpstr>
      <vt:lpstr>   Fossils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Sedimentary  Rock</dc:title>
  <dc:creator>King Fahad</dc:creator>
  <cp:lastModifiedBy>TEL-Workshop-11</cp:lastModifiedBy>
  <cp:revision>71</cp:revision>
  <dcterms:created xsi:type="dcterms:W3CDTF">2006-08-16T00:00:00Z</dcterms:created>
  <dcterms:modified xsi:type="dcterms:W3CDTF">2019-12-11T08:50:59Z</dcterms:modified>
</cp:coreProperties>
</file>